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81" r:id="rId3"/>
    <p:sldId id="258" r:id="rId4"/>
    <p:sldId id="277" r:id="rId5"/>
    <p:sldId id="276" r:id="rId6"/>
    <p:sldId id="278" r:id="rId7"/>
    <p:sldId id="259" r:id="rId8"/>
    <p:sldId id="282" r:id="rId9"/>
    <p:sldId id="260" r:id="rId10"/>
    <p:sldId id="263" r:id="rId11"/>
    <p:sldId id="265" r:id="rId12"/>
    <p:sldId id="266" r:id="rId13"/>
    <p:sldId id="267" r:id="rId14"/>
    <p:sldId id="268" r:id="rId15"/>
    <p:sldId id="269" r:id="rId16"/>
    <p:sldId id="262" r:id="rId17"/>
    <p:sldId id="272"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13" autoAdjust="0"/>
  </p:normalViewPr>
  <p:slideViewPr>
    <p:cSldViewPr snapToGrid="0">
      <p:cViewPr varScale="1">
        <p:scale>
          <a:sx n="93" d="100"/>
          <a:sy n="93"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a:t>Data comes from 2013 – 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a:t>Pulled from kicktraq</a:t>
          </a:r>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a:t>Over 12000 entries in these years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2024 has the highest amount of games for two </a:t>
          </a:r>
          <a:r>
            <a:rPr lang="en-US" dirty="0" err="1"/>
            <a:t>rpg</a:t>
          </a:r>
          <a:r>
            <a:rPr lang="en-US" dirty="0"/>
            <a:t> types</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Gamefound</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2025 was best successful year for funded games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New company</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Backerkit</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2024 had the highest project counts for all game types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Creator friendly Toolkit</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Data comes from 2013 – 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Pulled from kicktraq</a:t>
          </a:r>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Over 12000 entries in these years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has the highest amount of games for two </a:t>
          </a:r>
          <a:r>
            <a:rPr lang="en-US" sz="2100" kern="1200" dirty="0" err="1"/>
            <a:t>rpg</a:t>
          </a:r>
          <a:r>
            <a:rPr lang="en-US" sz="2100" kern="1200" dirty="0"/>
            <a:t> types</a:t>
          </a:r>
        </a:p>
      </dsp:txBody>
      <dsp:txXfrm>
        <a:off x="8595918" y="1309821"/>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Gamefound</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2025 was best successful year for funded games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New company</a:t>
          </a:r>
        </a:p>
      </dsp:txBody>
      <dsp:txXfrm>
        <a:off x="8595918" y="1309821"/>
        <a:ext cx="2179215" cy="1353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Backerkit</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had the highest project counts for all game types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Creator friendly Toolkit</a:t>
          </a:r>
        </a:p>
      </dsp:txBody>
      <dsp:txXfrm>
        <a:off x="8595918" y="1309821"/>
        <a:ext cx="2179215" cy="13530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4DBE1-3A15-4FE8-BE2A-448C743B16A5}"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394DE-17F1-45FF-A784-4947FE6CBE66}" type="slidenum">
              <a:rPr lang="en-US" smtClean="0"/>
              <a:t>‹#›</a:t>
            </a:fld>
            <a:endParaRPr lang="en-US"/>
          </a:p>
        </p:txBody>
      </p:sp>
    </p:spTree>
    <p:extLst>
      <p:ext uri="{BB962C8B-B14F-4D97-AF65-F5344CB8AC3E}">
        <p14:creationId xmlns:p14="http://schemas.microsoft.com/office/powerpoint/2010/main" val="8360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geraden hraba and today I will be presenting my project </a:t>
            </a:r>
            <a:r>
              <a:rPr lang="en-US" dirty="0" err="1"/>
              <a:t>Crowddunded</a:t>
            </a:r>
            <a:r>
              <a:rPr lang="en-US" dirty="0"/>
              <a:t> Tabletop</a:t>
            </a:r>
          </a:p>
          <a:p>
            <a:endParaRPr lang="en-US" dirty="0"/>
          </a:p>
          <a:p>
            <a:r>
              <a:rPr lang="en-US" dirty="0"/>
              <a:t>Add slide of me with pic of with my hobby of </a:t>
            </a:r>
            <a:r>
              <a:rPr lang="en-US" dirty="0" err="1"/>
              <a:t>ttrpg</a:t>
            </a:r>
            <a:r>
              <a:rPr lang="en-US" dirty="0"/>
              <a:t> after this talk about of </a:t>
            </a:r>
            <a:r>
              <a:rPr lang="en-US" dirty="0" err="1"/>
              <a:t>kickstarter</a:t>
            </a:r>
            <a:r>
              <a:rPr lang="en-US" dirty="0"/>
              <a:t> and crowdfunding after this be clear about my data question here too</a:t>
            </a:r>
          </a:p>
        </p:txBody>
      </p:sp>
      <p:sp>
        <p:nvSpPr>
          <p:cNvPr id="4" name="Slide Number Placeholder 3"/>
          <p:cNvSpPr>
            <a:spLocks noGrp="1"/>
          </p:cNvSpPr>
          <p:nvPr>
            <p:ph type="sldNum" sz="quarter" idx="5"/>
          </p:nvPr>
        </p:nvSpPr>
        <p:spPr/>
        <p:txBody>
          <a:bodyPr/>
          <a:lstStyle/>
          <a:p>
            <a:fld id="{65486840-686E-4414-83F3-78283C477A3C}" type="slidenum">
              <a:rPr lang="en-US" smtClean="0"/>
              <a:t>1</a:t>
            </a:fld>
            <a:endParaRPr lang="en-US"/>
          </a:p>
        </p:txBody>
      </p:sp>
    </p:spTree>
    <p:extLst>
      <p:ext uri="{BB962C8B-B14F-4D97-AF65-F5344CB8AC3E}">
        <p14:creationId xmlns:p14="http://schemas.microsoft.com/office/powerpoint/2010/main" val="331357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we are looking at the site Game found. I was able to Pull 103 different data points from the site. Between the years of 2021 and 2025.</a:t>
            </a:r>
          </a:p>
        </p:txBody>
      </p:sp>
      <p:sp>
        <p:nvSpPr>
          <p:cNvPr id="4" name="Slide Number Placeholder 3"/>
          <p:cNvSpPr>
            <a:spLocks noGrp="1"/>
          </p:cNvSpPr>
          <p:nvPr>
            <p:ph type="sldNum" sz="quarter" idx="5"/>
          </p:nvPr>
        </p:nvSpPr>
        <p:spPr/>
        <p:txBody>
          <a:bodyPr/>
          <a:lstStyle/>
          <a:p>
            <a:fld id="{65486840-686E-4414-83F3-78283C477A3C}" type="slidenum">
              <a:rPr lang="en-US" smtClean="0"/>
              <a:t>10</a:t>
            </a:fld>
            <a:endParaRPr lang="en-US"/>
          </a:p>
        </p:txBody>
      </p:sp>
    </p:spTree>
    <p:extLst>
      <p:ext uri="{BB962C8B-B14F-4D97-AF65-F5344CB8AC3E}">
        <p14:creationId xmlns:p14="http://schemas.microsoft.com/office/powerpoint/2010/main" val="52496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wanted to see the amount of crowdfunds they were able to procure per category. Interesting enough </a:t>
            </a:r>
            <a:r>
              <a:rPr lang="en-US" dirty="0" err="1"/>
              <a:t>dnd</a:t>
            </a:r>
            <a:r>
              <a:rPr lang="en-US" dirty="0"/>
              <a:t> 5e tends to be on the lower end of the spectrum for every year that I have data for. With a large spike in non-5e products in 2025.</a:t>
            </a:r>
          </a:p>
        </p:txBody>
      </p:sp>
      <p:sp>
        <p:nvSpPr>
          <p:cNvPr id="4" name="Slide Number Placeholder 3"/>
          <p:cNvSpPr>
            <a:spLocks noGrp="1"/>
          </p:cNvSpPr>
          <p:nvPr>
            <p:ph type="sldNum" sz="quarter" idx="5"/>
          </p:nvPr>
        </p:nvSpPr>
        <p:spPr/>
        <p:txBody>
          <a:bodyPr/>
          <a:lstStyle/>
          <a:p>
            <a:fld id="{65486840-686E-4414-83F3-78283C477A3C}" type="slidenum">
              <a:rPr lang="en-US" smtClean="0"/>
              <a:t>11</a:t>
            </a:fld>
            <a:endParaRPr lang="en-US"/>
          </a:p>
        </p:txBody>
      </p:sp>
    </p:spTree>
    <p:extLst>
      <p:ext uri="{BB962C8B-B14F-4D97-AF65-F5344CB8AC3E}">
        <p14:creationId xmlns:p14="http://schemas.microsoft.com/office/powerpoint/2010/main" val="2158105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5e first appears in 2023 for projects being backed on the site. With other RPG’s having by and large the most projects being funded on the site. We can see that until 2025 no project had more then 10 items being funded at a time.</a:t>
            </a:r>
          </a:p>
        </p:txBody>
      </p:sp>
      <p:sp>
        <p:nvSpPr>
          <p:cNvPr id="4" name="Slide Number Placeholder 3"/>
          <p:cNvSpPr>
            <a:spLocks noGrp="1"/>
          </p:cNvSpPr>
          <p:nvPr>
            <p:ph type="sldNum" sz="quarter" idx="5"/>
          </p:nvPr>
        </p:nvSpPr>
        <p:spPr/>
        <p:txBody>
          <a:bodyPr/>
          <a:lstStyle/>
          <a:p>
            <a:fld id="{65486840-686E-4414-83F3-78283C477A3C}" type="slidenum">
              <a:rPr lang="en-US" smtClean="0"/>
              <a:t>12</a:t>
            </a:fld>
            <a:endParaRPr lang="en-US"/>
          </a:p>
        </p:txBody>
      </p:sp>
    </p:spTree>
    <p:extLst>
      <p:ext uri="{BB962C8B-B14F-4D97-AF65-F5344CB8AC3E}">
        <p14:creationId xmlns:p14="http://schemas.microsoft.com/office/powerpoint/2010/main" val="81059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Backerkit’s</a:t>
            </a:r>
            <a:r>
              <a:rPr lang="en-US" dirty="0"/>
              <a:t> creators were the first crowdfunding creators to hit six figures. They realized that they didn’t have a pledge manager to help them with their project so they decided to make their own and share it with other creators. They were founded in 2012. </a:t>
            </a:r>
            <a:r>
              <a:rPr lang="en-US" dirty="0" err="1"/>
              <a:t>Backerkit</a:t>
            </a:r>
            <a:r>
              <a:rPr lang="en-US" dirty="0"/>
              <a:t> has the second most project of the websites I looked at with just under 600 differing projects.</a:t>
            </a:r>
          </a:p>
        </p:txBody>
      </p:sp>
      <p:sp>
        <p:nvSpPr>
          <p:cNvPr id="4" name="Slide Number Placeholder 3"/>
          <p:cNvSpPr>
            <a:spLocks noGrp="1"/>
          </p:cNvSpPr>
          <p:nvPr>
            <p:ph type="sldNum" sz="quarter" idx="5"/>
          </p:nvPr>
        </p:nvSpPr>
        <p:spPr/>
        <p:txBody>
          <a:bodyPr/>
          <a:lstStyle/>
          <a:p>
            <a:fld id="{65486840-686E-4414-83F3-78283C477A3C}" type="slidenum">
              <a:rPr lang="en-US" smtClean="0"/>
              <a:t>13</a:t>
            </a:fld>
            <a:endParaRPr lang="en-US"/>
          </a:p>
        </p:txBody>
      </p:sp>
    </p:spTree>
    <p:extLst>
      <p:ext uri="{BB962C8B-B14F-4D97-AF65-F5344CB8AC3E}">
        <p14:creationId xmlns:p14="http://schemas.microsoft.com/office/powerpoint/2010/main" val="314104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a:t>
            </a:r>
            <a:r>
              <a:rPr lang="en-US" dirty="0"/>
              <a:t> saw a large decline in crowdfunding between 2024 and 2025 with a large bounce back in currently ongoing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14</a:t>
            </a:fld>
            <a:endParaRPr lang="en-US"/>
          </a:p>
        </p:txBody>
      </p:sp>
    </p:spTree>
    <p:extLst>
      <p:ext uri="{BB962C8B-B14F-4D97-AF65-F5344CB8AC3E}">
        <p14:creationId xmlns:p14="http://schemas.microsoft.com/office/powerpoint/2010/main" val="268329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2023 moving towards 2025 there has been a steady increase in all three category of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15</a:t>
            </a:fld>
            <a:endParaRPr lang="en-US"/>
          </a:p>
        </p:txBody>
      </p:sp>
    </p:spTree>
    <p:extLst>
      <p:ext uri="{BB962C8B-B14F-4D97-AF65-F5344CB8AC3E}">
        <p14:creationId xmlns:p14="http://schemas.microsoft.com/office/powerpoint/2010/main" val="280912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from the slides that backer kit has the highest percent of their games reaching a successful state at just over 97% with game found being the lowest at 90.3% with 1.9% being cancelled early and the rest reaching the end but not fully funded. Kickstarter while having the most products still have nearly 94% of their projects being funded</a:t>
            </a:r>
          </a:p>
        </p:txBody>
      </p:sp>
      <p:sp>
        <p:nvSpPr>
          <p:cNvPr id="4" name="Slide Number Placeholder 3"/>
          <p:cNvSpPr>
            <a:spLocks noGrp="1"/>
          </p:cNvSpPr>
          <p:nvPr>
            <p:ph type="sldNum" sz="quarter" idx="5"/>
          </p:nvPr>
        </p:nvSpPr>
        <p:spPr/>
        <p:txBody>
          <a:bodyPr/>
          <a:lstStyle/>
          <a:p>
            <a:fld id="{65486840-686E-4414-83F3-78283C477A3C}" type="slidenum">
              <a:rPr lang="en-US" smtClean="0"/>
              <a:t>16</a:t>
            </a:fld>
            <a:endParaRPr lang="en-US"/>
          </a:p>
        </p:txBody>
      </p:sp>
    </p:spTree>
    <p:extLst>
      <p:ext uri="{BB962C8B-B14F-4D97-AF65-F5344CB8AC3E}">
        <p14:creationId xmlns:p14="http://schemas.microsoft.com/office/powerpoint/2010/main" val="326997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rPr>
              <a:t>If you wish to crowdfund a TTRPG that is not DND 5e or a non 5e </a:t>
            </a:r>
            <a:r>
              <a:rPr lang="en-US" sz="1200" dirty="0" err="1">
                <a:solidFill>
                  <a:schemeClr val="tx1">
                    <a:alpha val="80000"/>
                  </a:schemeClr>
                </a:solidFill>
              </a:rPr>
              <a:t>dnd</a:t>
            </a:r>
            <a:r>
              <a:rPr lang="en-US" sz="1200" dirty="0">
                <a:solidFill>
                  <a:schemeClr val="tx1">
                    <a:alpha val="80000"/>
                  </a:schemeClr>
                </a:solidFill>
              </a:rPr>
              <a:t> product </a:t>
            </a:r>
            <a:r>
              <a:rPr lang="en-US" sz="1200" dirty="0" err="1">
                <a:solidFill>
                  <a:schemeClr val="tx1">
                    <a:alpha val="80000"/>
                  </a:schemeClr>
                </a:solidFill>
              </a:rPr>
              <a:t>Backerkit</a:t>
            </a:r>
            <a:r>
              <a:rPr lang="en-US" sz="1200" dirty="0">
                <a:solidFill>
                  <a:schemeClr val="tx1">
                    <a:alpha val="80000"/>
                  </a:schemeClr>
                </a:solidFill>
              </a:rPr>
              <a:t> would give you the highest chance of success in getting funded. If you wish to crowdfund for DND 5e or non-5e games then Kickstarter is where you should go to. </a:t>
            </a:r>
            <a:r>
              <a:rPr lang="en-US" sz="1200" dirty="0" err="1">
                <a:solidFill>
                  <a:schemeClr val="tx1">
                    <a:alpha val="80000"/>
                  </a:schemeClr>
                </a:solidFill>
              </a:rPr>
              <a:t>Gamefound</a:t>
            </a:r>
            <a:r>
              <a:rPr lang="en-US" sz="1200" dirty="0">
                <a:solidFill>
                  <a:schemeClr val="tx1">
                    <a:alpha val="80000"/>
                  </a:schemeClr>
                </a:solidFill>
              </a:rPr>
              <a:t> is too new without enough projects being funded on it to make a fair comparison to the other two.</a:t>
            </a:r>
          </a:p>
        </p:txBody>
      </p:sp>
      <p:sp>
        <p:nvSpPr>
          <p:cNvPr id="4" name="Slide Number Placeholder 3"/>
          <p:cNvSpPr>
            <a:spLocks noGrp="1"/>
          </p:cNvSpPr>
          <p:nvPr>
            <p:ph type="sldNum" sz="quarter" idx="5"/>
          </p:nvPr>
        </p:nvSpPr>
        <p:spPr/>
        <p:txBody>
          <a:bodyPr/>
          <a:lstStyle/>
          <a:p>
            <a:fld id="{BD2394DE-17F1-45FF-A784-4947FE6CBE66}" type="slidenum">
              <a:rPr lang="en-US" smtClean="0"/>
              <a:t>17</a:t>
            </a:fld>
            <a:endParaRPr lang="en-US"/>
          </a:p>
        </p:txBody>
      </p:sp>
    </p:spTree>
    <p:extLst>
      <p:ext uri="{BB962C8B-B14F-4D97-AF65-F5344CB8AC3E}">
        <p14:creationId xmlns:p14="http://schemas.microsoft.com/office/powerpoint/2010/main" val="51127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slide at end with </a:t>
            </a:r>
            <a:r>
              <a:rPr lang="en-US" dirty="0" err="1"/>
              <a:t>with</a:t>
            </a:r>
            <a:r>
              <a:rPr lang="en-US" dirty="0"/>
              <a:t> name and </a:t>
            </a:r>
            <a:r>
              <a:rPr lang="en-US" dirty="0" err="1"/>
              <a:t>contant</a:t>
            </a:r>
            <a:r>
              <a:rPr lang="en-US" dirty="0"/>
              <a:t> info</a:t>
            </a:r>
          </a:p>
        </p:txBody>
      </p:sp>
      <p:sp>
        <p:nvSpPr>
          <p:cNvPr id="4" name="Slide Number Placeholder 3"/>
          <p:cNvSpPr>
            <a:spLocks noGrp="1"/>
          </p:cNvSpPr>
          <p:nvPr>
            <p:ph type="sldNum" sz="quarter" idx="5"/>
          </p:nvPr>
        </p:nvSpPr>
        <p:spPr/>
        <p:txBody>
          <a:bodyPr/>
          <a:lstStyle/>
          <a:p>
            <a:fld id="{BD2394DE-17F1-45FF-A784-4947FE6CBE66}" type="slidenum">
              <a:rPr lang="en-US" smtClean="0"/>
              <a:t>18</a:t>
            </a:fld>
            <a:endParaRPr lang="en-US"/>
          </a:p>
        </p:txBody>
      </p:sp>
    </p:spTree>
    <p:extLst>
      <p:ext uri="{BB962C8B-B14F-4D97-AF65-F5344CB8AC3E}">
        <p14:creationId xmlns:p14="http://schemas.microsoft.com/office/powerpoint/2010/main" val="3766521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geraden hraba I first got into tabletop roleplaying game in </a:t>
            </a:r>
            <a:r>
              <a:rPr lang="en-US" dirty="0" err="1"/>
              <a:t>highschool</a:t>
            </a:r>
            <a:r>
              <a:rPr lang="en-US" dirty="0"/>
              <a:t>. This hobby is great as it gives a chance to be creative and build relationships in the real world and in our imaginations. </a:t>
            </a:r>
            <a:r>
              <a:rPr lang="en-US" dirty="0" err="1"/>
              <a:t>Ttrpg’s</a:t>
            </a:r>
            <a:r>
              <a:rPr lang="en-US" dirty="0"/>
              <a:t> offer vast expanse to be creative, </a:t>
            </a:r>
            <a:r>
              <a:rPr lang="en-US" dirty="0" err="1"/>
              <a:t>greive</a:t>
            </a:r>
            <a:r>
              <a:rPr lang="en-US" dirty="0"/>
              <a:t>, be joyous, and vent our frustrations and to be away from our own personal problems a few hours a week. It helps with coordinating teamwork, optimization, gives us a responsibility. And many other facets. I have built long standing friendships and connections through this hobby.</a:t>
            </a:r>
          </a:p>
        </p:txBody>
      </p:sp>
      <p:sp>
        <p:nvSpPr>
          <p:cNvPr id="4" name="Slide Number Placeholder 3"/>
          <p:cNvSpPr>
            <a:spLocks noGrp="1"/>
          </p:cNvSpPr>
          <p:nvPr>
            <p:ph type="sldNum" sz="quarter" idx="5"/>
          </p:nvPr>
        </p:nvSpPr>
        <p:spPr/>
        <p:txBody>
          <a:bodyPr/>
          <a:lstStyle/>
          <a:p>
            <a:fld id="{BD2394DE-17F1-45FF-A784-4947FE6CBE66}" type="slidenum">
              <a:rPr lang="en-US" smtClean="0"/>
              <a:t>2</a:t>
            </a:fld>
            <a:endParaRPr lang="en-US"/>
          </a:p>
        </p:txBody>
      </p:sp>
    </p:spTree>
    <p:extLst>
      <p:ext uri="{BB962C8B-B14F-4D97-AF65-F5344CB8AC3E}">
        <p14:creationId xmlns:p14="http://schemas.microsoft.com/office/powerpoint/2010/main" val="180580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looked at three different websites that do crowdfunding. I wished to see what type of </a:t>
            </a:r>
            <a:r>
              <a:rPr lang="en-US" dirty="0" err="1"/>
              <a:t>ttrpg’s</a:t>
            </a:r>
            <a:r>
              <a:rPr lang="en-US" dirty="0"/>
              <a:t> or table top roleplaying games on them were most successful. While looking at how many games a year were funded to see which website would be best for a company to go to </a:t>
            </a:r>
            <a:r>
              <a:rPr lang="en-US" dirty="0" err="1"/>
              <a:t>to</a:t>
            </a:r>
            <a:r>
              <a:rPr lang="en-US" dirty="0"/>
              <a:t> fund a </a:t>
            </a:r>
            <a:r>
              <a:rPr lang="en-US" dirty="0" err="1"/>
              <a:t>ttrpg</a:t>
            </a:r>
            <a:r>
              <a:rPr lang="en-US" dirty="0"/>
              <a:t> in the future. I do this by looking at how many games each platform has coming into their website and how much money per game designation each earned per year.  Crowdfunding is a website where people can go to ask their </a:t>
            </a:r>
            <a:r>
              <a:rPr lang="en-US" dirty="0" err="1"/>
              <a:t>hopful</a:t>
            </a:r>
            <a:r>
              <a:rPr lang="en-US" dirty="0"/>
              <a:t> projected audience to help fund their project. They have set amount of fund they will require to launch it and they add benefits at certain milestones post the initial funding goal in order to incentivize additional funds and add things to the project. It is a way for a company to publish without using a publisher.</a:t>
            </a:r>
          </a:p>
        </p:txBody>
      </p:sp>
      <p:sp>
        <p:nvSpPr>
          <p:cNvPr id="4" name="Slide Number Placeholder 3"/>
          <p:cNvSpPr>
            <a:spLocks noGrp="1"/>
          </p:cNvSpPr>
          <p:nvPr>
            <p:ph type="sldNum" sz="quarter" idx="5"/>
          </p:nvPr>
        </p:nvSpPr>
        <p:spPr/>
        <p:txBody>
          <a:bodyPr/>
          <a:lstStyle/>
          <a:p>
            <a:fld id="{65486840-686E-4414-83F3-78283C477A3C}" type="slidenum">
              <a:rPr lang="en-US" smtClean="0"/>
              <a:t>3</a:t>
            </a:fld>
            <a:endParaRPr lang="en-US"/>
          </a:p>
        </p:txBody>
      </p:sp>
    </p:spTree>
    <p:extLst>
      <p:ext uri="{BB962C8B-B14F-4D97-AF65-F5344CB8AC3E}">
        <p14:creationId xmlns:p14="http://schemas.microsoft.com/office/powerpoint/2010/main" val="364608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RPG stands for generic Role-Playing Game, where 5e is just projects for </a:t>
            </a:r>
            <a:r>
              <a:rPr lang="en-US" dirty="0" err="1"/>
              <a:t>dnd</a:t>
            </a:r>
            <a:r>
              <a:rPr lang="en-US" dirty="0"/>
              <a:t> fifth edition, non 5e are projects for </a:t>
            </a:r>
            <a:r>
              <a:rPr lang="en-US" dirty="0" err="1"/>
              <a:t>dnd</a:t>
            </a:r>
            <a:r>
              <a:rPr lang="en-US" dirty="0"/>
              <a:t> that are not fifth edition. Wizards and WOTC is short for Wizards of the coast, Open Gaming License or the OGL for short. Data points refer to a unique Crowdfunded projects. RPG, 5e and non-5e relate to one another by being all apart of the same hobby of table top role playing games. A slight distinction for 5e and non-5e is that 5e is the flagship game and non-5e games are based on the system of </a:t>
            </a:r>
            <a:r>
              <a:rPr lang="en-US" dirty="0" err="1"/>
              <a:t>dnd</a:t>
            </a:r>
            <a:r>
              <a:rPr lang="en-US" dirty="0"/>
              <a:t> fifth edition but in a separate universe than 5e. Wizards is the company that owns dungeons and dragons and thus created the original OGL.</a:t>
            </a:r>
          </a:p>
        </p:txBody>
      </p:sp>
      <p:sp>
        <p:nvSpPr>
          <p:cNvPr id="4" name="Slide Number Placeholder 3"/>
          <p:cNvSpPr>
            <a:spLocks noGrp="1"/>
          </p:cNvSpPr>
          <p:nvPr>
            <p:ph type="sldNum" sz="quarter" idx="5"/>
          </p:nvPr>
        </p:nvSpPr>
        <p:spPr/>
        <p:txBody>
          <a:bodyPr/>
          <a:lstStyle/>
          <a:p>
            <a:fld id="{65486840-686E-4414-83F3-78283C477A3C}" type="slidenum">
              <a:rPr lang="en-US" smtClean="0"/>
              <a:t>4</a:t>
            </a:fld>
            <a:endParaRPr lang="en-US"/>
          </a:p>
        </p:txBody>
      </p:sp>
    </p:spTree>
    <p:extLst>
      <p:ext uri="{BB962C8B-B14F-4D97-AF65-F5344CB8AC3E}">
        <p14:creationId xmlns:p14="http://schemas.microsoft.com/office/powerpoint/2010/main" val="78660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Gaming License or </a:t>
            </a:r>
            <a:r>
              <a:rPr lang="en-US" dirty="0" err="1"/>
              <a:t>ogl</a:t>
            </a:r>
            <a:r>
              <a:rPr lang="en-US" dirty="0"/>
              <a:t> was a free </a:t>
            </a:r>
            <a:r>
              <a:rPr lang="en-US" dirty="0" err="1"/>
              <a:t>scource</a:t>
            </a:r>
            <a:r>
              <a:rPr lang="en-US" dirty="0"/>
              <a:t> </a:t>
            </a:r>
            <a:r>
              <a:rPr lang="en-US" dirty="0" err="1"/>
              <a:t>liscense</a:t>
            </a:r>
            <a:r>
              <a:rPr lang="en-US" dirty="0"/>
              <a:t> that granted a </a:t>
            </a:r>
            <a:r>
              <a:rPr lang="en-US" sz="1200" b="0" i="0" kern="1200" dirty="0">
                <a:solidFill>
                  <a:schemeClr val="tx1"/>
                </a:solidFill>
                <a:effectLst/>
                <a:latin typeface="+mn-lt"/>
                <a:ea typeface="+mn-ea"/>
                <a:cs typeface="+mn-cs"/>
              </a:rPr>
              <a:t>"perpetual, worldwide, non-exclusive license"</a:t>
            </a:r>
            <a:r>
              <a:rPr lang="en-US" dirty="0"/>
              <a:t> to third party developers to take the game of </a:t>
            </a:r>
            <a:r>
              <a:rPr lang="en-US" dirty="0" err="1"/>
              <a:t>dnd</a:t>
            </a:r>
            <a:r>
              <a:rPr lang="en-US" dirty="0"/>
              <a:t> and let third parties use the license to produce extra content for </a:t>
            </a:r>
            <a:r>
              <a:rPr lang="en-US" dirty="0" err="1"/>
              <a:t>dnd</a:t>
            </a:r>
            <a:r>
              <a:rPr lang="en-US" dirty="0"/>
              <a:t>. The open gaming license was suggested to be changed late of 2023.</a:t>
            </a:r>
          </a:p>
        </p:txBody>
      </p:sp>
      <p:sp>
        <p:nvSpPr>
          <p:cNvPr id="4" name="Slide Number Placeholder 3"/>
          <p:cNvSpPr>
            <a:spLocks noGrp="1"/>
          </p:cNvSpPr>
          <p:nvPr>
            <p:ph type="sldNum" sz="quarter" idx="5"/>
          </p:nvPr>
        </p:nvSpPr>
        <p:spPr/>
        <p:txBody>
          <a:bodyPr/>
          <a:lstStyle/>
          <a:p>
            <a:fld id="{65486840-686E-4414-83F3-78283C477A3C}" type="slidenum">
              <a:rPr lang="en-US" smtClean="0"/>
              <a:t>5</a:t>
            </a:fld>
            <a:endParaRPr lang="en-US"/>
          </a:p>
        </p:txBody>
      </p:sp>
    </p:spTree>
    <p:extLst>
      <p:ext uri="{BB962C8B-B14F-4D97-AF65-F5344CB8AC3E}">
        <p14:creationId xmlns:p14="http://schemas.microsoft.com/office/powerpoint/2010/main" val="259302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looking at </a:t>
            </a:r>
            <a:r>
              <a:rPr lang="en-US" dirty="0" err="1"/>
              <a:t>kickstarter</a:t>
            </a:r>
            <a:r>
              <a:rPr lang="en-US" dirty="0"/>
              <a:t> data today. The data I was able to gather range from 2013 to 2025 with just .6% of projects I found still ongoing at the time. There were over 12000 different entries into the dataset with the three categories of games being 5e, non-5e </a:t>
            </a:r>
            <a:r>
              <a:rPr lang="en-US" dirty="0" err="1"/>
              <a:t>dnd</a:t>
            </a:r>
            <a:r>
              <a:rPr lang="en-US" dirty="0"/>
              <a:t>. 2024 had 802 5e crowdfunded projects, 589 projects for non-5e </a:t>
            </a:r>
            <a:r>
              <a:rPr lang="en-US" dirty="0" err="1"/>
              <a:t>dnd</a:t>
            </a:r>
            <a:r>
              <a:rPr lang="en-US" dirty="0"/>
              <a:t>, while in 2023 had 522 </a:t>
            </a:r>
            <a:r>
              <a:rPr lang="en-US"/>
              <a:t>games n RPG</a:t>
            </a:r>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6</a:t>
            </a:fld>
            <a:endParaRPr lang="en-US"/>
          </a:p>
        </p:txBody>
      </p:sp>
    </p:spTree>
    <p:extLst>
      <p:ext uri="{BB962C8B-B14F-4D97-AF65-F5344CB8AC3E}">
        <p14:creationId xmlns:p14="http://schemas.microsoft.com/office/powerpoint/2010/main" val="24445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side we are looking at how much money each type of kickstarted project earned by year.  2014 was the year that </a:t>
            </a:r>
            <a:r>
              <a:rPr lang="en-US" dirty="0" err="1"/>
              <a:t>dnd</a:t>
            </a:r>
            <a:r>
              <a:rPr lang="en-US" dirty="0"/>
              <a:t> 5</a:t>
            </a:r>
            <a:r>
              <a:rPr lang="en-US" baseline="30000" dirty="0"/>
              <a:t>th</a:t>
            </a:r>
            <a:r>
              <a:rPr lang="en-US" dirty="0"/>
              <a:t> edition released and we can easily see its rise in popularity for crowdfunding. This is likely do to the open gaming </a:t>
            </a:r>
            <a:r>
              <a:rPr lang="en-US" dirty="0" err="1"/>
              <a:t>lisence</a:t>
            </a:r>
            <a:r>
              <a:rPr lang="en-US" dirty="0"/>
              <a:t> that DND has had in place since 2004 with </a:t>
            </a:r>
            <a:r>
              <a:rPr lang="en-US" dirty="0" err="1"/>
              <a:t>dnd</a:t>
            </a:r>
            <a:r>
              <a:rPr lang="en-US" dirty="0"/>
              <a:t> 3</a:t>
            </a:r>
            <a:r>
              <a:rPr lang="en-US" baseline="30000" dirty="0"/>
              <a:t>rd</a:t>
            </a:r>
            <a:r>
              <a:rPr lang="en-US" dirty="0"/>
              <a:t> edition. In 2021 there was a sec rule change that allowed for companies to ask for more money for crowd funding projects. We see in 2024 a large dip in 5e crowdfunded funds this is likely due to the OGL scandal and the fact that </a:t>
            </a:r>
            <a:r>
              <a:rPr lang="en-US" dirty="0" err="1"/>
              <a:t>dnd</a:t>
            </a:r>
            <a:r>
              <a:rPr lang="en-US" dirty="0"/>
              <a:t> 2024 was released. With a new edition released and very recent bad press for the company would probably go to explain the massive decline in crowd funding as people looked for other games to play.  The spike in 2024 for RPG could most likely be attributed to the </a:t>
            </a:r>
            <a:r>
              <a:rPr lang="en-US" dirty="0" err="1"/>
              <a:t>Cosmere</a:t>
            </a:r>
            <a:r>
              <a:rPr lang="en-US" dirty="0"/>
              <a:t> </a:t>
            </a:r>
            <a:r>
              <a:rPr lang="en-US" dirty="0" err="1"/>
              <a:t>rpg</a:t>
            </a:r>
            <a:r>
              <a:rPr lang="en-US" dirty="0"/>
              <a:t> game that was fully funded that year raising by itself just over $15 million</a:t>
            </a:r>
          </a:p>
          <a:p>
            <a:endParaRPr lang="en-US" dirty="0"/>
          </a:p>
          <a:p>
            <a:r>
              <a:rPr lang="en-US" dirty="0"/>
              <a:t>Put a slide after this just showing 5e</a:t>
            </a:r>
          </a:p>
        </p:txBody>
      </p:sp>
      <p:sp>
        <p:nvSpPr>
          <p:cNvPr id="4" name="Slide Number Placeholder 3"/>
          <p:cNvSpPr>
            <a:spLocks noGrp="1"/>
          </p:cNvSpPr>
          <p:nvPr>
            <p:ph type="sldNum" sz="quarter" idx="5"/>
          </p:nvPr>
        </p:nvSpPr>
        <p:spPr/>
        <p:txBody>
          <a:bodyPr/>
          <a:lstStyle/>
          <a:p>
            <a:fld id="{65486840-686E-4414-83F3-78283C477A3C}" type="slidenum">
              <a:rPr lang="en-US" smtClean="0"/>
              <a:t>7</a:t>
            </a:fld>
            <a:endParaRPr lang="en-US"/>
          </a:p>
        </p:txBody>
      </p:sp>
    </p:spTree>
    <p:extLst>
      <p:ext uri="{BB962C8B-B14F-4D97-AF65-F5344CB8AC3E}">
        <p14:creationId xmlns:p14="http://schemas.microsoft.com/office/powerpoint/2010/main" val="56332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show you just the </a:t>
            </a:r>
            <a:r>
              <a:rPr lang="en-US" dirty="0" err="1"/>
              <a:t>progresson</a:t>
            </a:r>
            <a:r>
              <a:rPr lang="en-US" dirty="0"/>
              <a:t> of 5e with a dividing line of when the </a:t>
            </a:r>
            <a:r>
              <a:rPr lang="en-US" dirty="0" err="1"/>
              <a:t>ogl</a:t>
            </a:r>
            <a:r>
              <a:rPr lang="en-US" dirty="0"/>
              <a:t> </a:t>
            </a:r>
            <a:r>
              <a:rPr lang="en-US" dirty="0" err="1"/>
              <a:t>scandle</a:t>
            </a:r>
            <a:r>
              <a:rPr lang="en-US" dirty="0"/>
              <a:t> took place.</a:t>
            </a:r>
          </a:p>
        </p:txBody>
      </p:sp>
      <p:sp>
        <p:nvSpPr>
          <p:cNvPr id="4" name="Slide Number Placeholder 3"/>
          <p:cNvSpPr>
            <a:spLocks noGrp="1"/>
          </p:cNvSpPr>
          <p:nvPr>
            <p:ph type="sldNum" sz="quarter" idx="5"/>
          </p:nvPr>
        </p:nvSpPr>
        <p:spPr/>
        <p:txBody>
          <a:bodyPr/>
          <a:lstStyle/>
          <a:p>
            <a:fld id="{BD2394DE-17F1-45FF-A784-4947FE6CBE66}" type="slidenum">
              <a:rPr lang="en-US" smtClean="0"/>
              <a:t>8</a:t>
            </a:fld>
            <a:endParaRPr lang="en-US"/>
          </a:p>
        </p:txBody>
      </p:sp>
    </p:spTree>
    <p:extLst>
      <p:ext uri="{BB962C8B-B14F-4D97-AF65-F5344CB8AC3E}">
        <p14:creationId xmlns:p14="http://schemas.microsoft.com/office/powerpoint/2010/main" val="370033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are looking at the number of projects each system had on Kickstarter throughout the years. 5e rose steadily every year since it first released in 2014 only taking a slight dip in 2024 into 2025. where other </a:t>
            </a:r>
            <a:r>
              <a:rPr lang="en-US" dirty="0" err="1"/>
              <a:t>dnd</a:t>
            </a:r>
            <a:r>
              <a:rPr lang="en-US" dirty="0"/>
              <a:t> projects and other </a:t>
            </a:r>
            <a:r>
              <a:rPr lang="en-US" dirty="0" err="1"/>
              <a:t>rpg’s</a:t>
            </a:r>
            <a:r>
              <a:rPr lang="en-US" dirty="0"/>
              <a:t> stayed constant and mostly plateauing from 2023 to 2025.</a:t>
            </a:r>
          </a:p>
        </p:txBody>
      </p:sp>
      <p:sp>
        <p:nvSpPr>
          <p:cNvPr id="4" name="Slide Number Placeholder 3"/>
          <p:cNvSpPr>
            <a:spLocks noGrp="1"/>
          </p:cNvSpPr>
          <p:nvPr>
            <p:ph type="sldNum" sz="quarter" idx="5"/>
          </p:nvPr>
        </p:nvSpPr>
        <p:spPr/>
        <p:txBody>
          <a:bodyPr/>
          <a:lstStyle/>
          <a:p>
            <a:fld id="{65486840-686E-4414-83F3-78283C477A3C}" type="slidenum">
              <a:rPr lang="en-US" smtClean="0"/>
              <a:t>9</a:t>
            </a:fld>
            <a:endParaRPr lang="en-US"/>
          </a:p>
        </p:txBody>
      </p:sp>
    </p:spTree>
    <p:extLst>
      <p:ext uri="{BB962C8B-B14F-4D97-AF65-F5344CB8AC3E}">
        <p14:creationId xmlns:p14="http://schemas.microsoft.com/office/powerpoint/2010/main" val="211771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FAC4-2FFB-67ED-8C16-1F9042598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D653D-1E92-2501-85B9-5F98A9803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B65D7-6902-C339-16AC-DEB3679DC026}"/>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5" name="Footer Placeholder 4">
            <a:extLst>
              <a:ext uri="{FF2B5EF4-FFF2-40B4-BE49-F238E27FC236}">
                <a16:creationId xmlns:a16="http://schemas.microsoft.com/office/drawing/2014/main" id="{1CFFCB12-F739-AE14-A0B4-145AAF9A3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F007C-B033-8552-27B9-58733C96C3F1}"/>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0105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F086-D92F-C418-3C59-A953CC85A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9F190-AB86-4829-705E-2DF1D9B64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2E76D-7E0D-EDDB-A483-DE655B6E030B}"/>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5" name="Footer Placeholder 4">
            <a:extLst>
              <a:ext uri="{FF2B5EF4-FFF2-40B4-BE49-F238E27FC236}">
                <a16:creationId xmlns:a16="http://schemas.microsoft.com/office/drawing/2014/main" id="{3FD7A73C-3A7A-8626-A90F-FE6397637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7B83-A50B-DDEB-48B3-F013D870D408}"/>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4182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15D7-E2A4-A792-9E7B-234BDDF9E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A42A7-5C6E-CC47-E201-79599FBDA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5FA26-A0FB-7BD0-B2C3-DFA0B20319AA}"/>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5" name="Footer Placeholder 4">
            <a:extLst>
              <a:ext uri="{FF2B5EF4-FFF2-40B4-BE49-F238E27FC236}">
                <a16:creationId xmlns:a16="http://schemas.microsoft.com/office/drawing/2014/main" id="{29FCC6D8-488B-024F-34C0-1EA771525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73610-AB20-7E27-0596-538697E808B2}"/>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70092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7434-2BE8-749E-F010-FFCED6B6C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F20B7-561F-7F18-C621-AFD535CBB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99B91-1BE0-39AE-6768-0C444B449A64}"/>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5" name="Footer Placeholder 4">
            <a:extLst>
              <a:ext uri="{FF2B5EF4-FFF2-40B4-BE49-F238E27FC236}">
                <a16:creationId xmlns:a16="http://schemas.microsoft.com/office/drawing/2014/main" id="{783992C9-5BF1-9007-BAF0-3A234A5C8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D6694-B283-4E2A-1E6E-342F8AFBC724}"/>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70221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861C-FD2C-AD9B-1FEF-0A50AE98F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0A7AA-6A5C-A5E1-B8F9-34E7A4374D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BB53C-F5DF-4ABF-C94D-20428E367945}"/>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5" name="Footer Placeholder 4">
            <a:extLst>
              <a:ext uri="{FF2B5EF4-FFF2-40B4-BE49-F238E27FC236}">
                <a16:creationId xmlns:a16="http://schemas.microsoft.com/office/drawing/2014/main" id="{C75F7BBB-EAF9-1E24-865B-7877B538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69B0D-46ED-1E61-715D-878A446006B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8025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14EC-2576-D3BE-BCAC-C3911D7A8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23305-4F6D-9B53-9B18-500885E07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E2AAB-6F19-2CF0-7E13-F2EFE0AFD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8F8D5-FBAD-3F04-7163-1BF5E5A13686}"/>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6" name="Footer Placeholder 5">
            <a:extLst>
              <a:ext uri="{FF2B5EF4-FFF2-40B4-BE49-F238E27FC236}">
                <a16:creationId xmlns:a16="http://schemas.microsoft.com/office/drawing/2014/main" id="{BFACABBB-A4B0-ACFD-0760-7FF155F3A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F26E4-C4F2-FF92-6316-91DD919378D5}"/>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1354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01AF-CBD9-10E2-E1EB-4C78B9D7FC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FCF12-11F7-8C38-E50F-AAF1767D7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0C63A-C1E9-933D-3357-4037D4D89A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A9305-3682-7CCB-54DD-A0A2FB8DD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AB260C-E757-D6F3-189C-4AD6C7EDD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48D7E-EA98-5565-7D13-2E1F8B2D8A1B}"/>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8" name="Footer Placeholder 7">
            <a:extLst>
              <a:ext uri="{FF2B5EF4-FFF2-40B4-BE49-F238E27FC236}">
                <a16:creationId xmlns:a16="http://schemas.microsoft.com/office/drawing/2014/main" id="{E44266F3-F2EF-EBE5-0541-BCF7BBEFA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2DB924-3DE1-3B6C-7C7E-678BEF1E86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66075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5D1-88C5-56F0-45FF-61A939979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D26689-8C5C-7F7C-C3C7-AFFC47A3CF39}"/>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4" name="Footer Placeholder 3">
            <a:extLst>
              <a:ext uri="{FF2B5EF4-FFF2-40B4-BE49-F238E27FC236}">
                <a16:creationId xmlns:a16="http://schemas.microsoft.com/office/drawing/2014/main" id="{E29F3BB0-FA0C-F531-D092-FA5434A84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343F97-CDE9-D184-7BEC-CE48E7FE0289}"/>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08018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7DDA6-10C1-B437-AA5B-3B4D3093E92E}"/>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3" name="Footer Placeholder 2">
            <a:extLst>
              <a:ext uri="{FF2B5EF4-FFF2-40B4-BE49-F238E27FC236}">
                <a16:creationId xmlns:a16="http://schemas.microsoft.com/office/drawing/2014/main" id="{63B6C2A6-CE55-8E5D-FC23-4290EA03B0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8DCFF-F5EF-FE14-A1DE-F9BC6B1F51C3}"/>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36557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083C-D385-FD03-D4DC-4913413F5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56612-CD31-59EC-CAF0-926A1550C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FECC9-037D-C4EE-5A55-2A3085E04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9A69A-0C6E-1C79-D02B-9ADFD81F1141}"/>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6" name="Footer Placeholder 5">
            <a:extLst>
              <a:ext uri="{FF2B5EF4-FFF2-40B4-BE49-F238E27FC236}">
                <a16:creationId xmlns:a16="http://schemas.microsoft.com/office/drawing/2014/main" id="{089EDF85-30FF-ABC0-5065-10F23CB3A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DFE9B-1E63-2790-D6EB-35E77DF9EF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52091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10AD-D6C9-0682-1513-383A3D19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D58A1-C649-3A9F-6417-BB08C48F6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68A98-1BED-4144-1BB3-C11D6B0EF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A9373-1B33-5FDE-68A8-8E9BC5451B6D}"/>
              </a:ext>
            </a:extLst>
          </p:cNvPr>
          <p:cNvSpPr>
            <a:spLocks noGrp="1"/>
          </p:cNvSpPr>
          <p:nvPr>
            <p:ph type="dt" sz="half" idx="10"/>
          </p:nvPr>
        </p:nvSpPr>
        <p:spPr/>
        <p:txBody>
          <a:bodyPr/>
          <a:lstStyle/>
          <a:p>
            <a:fld id="{3665DFD4-D4A6-4F18-9EF7-0139C32ADDB9}" type="datetimeFigureOut">
              <a:rPr lang="en-US" smtClean="0"/>
              <a:t>1/5/2026</a:t>
            </a:fld>
            <a:endParaRPr lang="en-US"/>
          </a:p>
        </p:txBody>
      </p:sp>
      <p:sp>
        <p:nvSpPr>
          <p:cNvPr id="6" name="Footer Placeholder 5">
            <a:extLst>
              <a:ext uri="{FF2B5EF4-FFF2-40B4-BE49-F238E27FC236}">
                <a16:creationId xmlns:a16="http://schemas.microsoft.com/office/drawing/2014/main" id="{F51D3A87-BB56-2204-2800-635D11130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C8AD4-1BC3-9253-42D2-B813DAC12D06}"/>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9681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9A8A8-2239-E4C2-CC19-76EE2F96F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E513B6-0158-0E2C-8D62-9A7D3F544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FD0E7-EBE9-1BAE-9B18-B4016FC80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65DFD4-D4A6-4F18-9EF7-0139C32ADDB9}" type="datetimeFigureOut">
              <a:rPr lang="en-US" smtClean="0"/>
              <a:t>1/5/2026</a:t>
            </a:fld>
            <a:endParaRPr lang="en-US"/>
          </a:p>
        </p:txBody>
      </p:sp>
      <p:sp>
        <p:nvSpPr>
          <p:cNvPr id="5" name="Footer Placeholder 4">
            <a:extLst>
              <a:ext uri="{FF2B5EF4-FFF2-40B4-BE49-F238E27FC236}">
                <a16:creationId xmlns:a16="http://schemas.microsoft.com/office/drawing/2014/main" id="{6FD0E92C-B7F7-9D82-C8DE-1AA4C7CE5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B7B32C-4C78-B076-12EC-8BCFC2BF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2C3046-9CCE-467A-AE94-0BDB2CA518BC}" type="slidenum">
              <a:rPr lang="en-US" smtClean="0"/>
              <a:t>‹#›</a:t>
            </a:fld>
            <a:endParaRPr lang="en-US"/>
          </a:p>
        </p:txBody>
      </p:sp>
    </p:spTree>
    <p:extLst>
      <p:ext uri="{BB962C8B-B14F-4D97-AF65-F5344CB8AC3E}">
        <p14:creationId xmlns:p14="http://schemas.microsoft.com/office/powerpoint/2010/main" val="7397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ABB6B5-7EA8-B69B-E234-409A7852528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67" b="1831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48F1779-58FD-2813-90DB-91FFE783029F}"/>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Crowdfunded Tabletop Through the Years</a:t>
            </a:r>
          </a:p>
        </p:txBody>
      </p:sp>
      <p:sp>
        <p:nvSpPr>
          <p:cNvPr id="3" name="Subtitle 2">
            <a:extLst>
              <a:ext uri="{FF2B5EF4-FFF2-40B4-BE49-F238E27FC236}">
                <a16:creationId xmlns:a16="http://schemas.microsoft.com/office/drawing/2014/main" id="{6B56CB46-3DF6-C639-C966-EF7CE86BFE5A}"/>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Presented By: Geraden Hraba</a:t>
            </a:r>
          </a:p>
        </p:txBody>
      </p:sp>
    </p:spTree>
    <p:extLst>
      <p:ext uri="{BB962C8B-B14F-4D97-AF65-F5344CB8AC3E}">
        <p14:creationId xmlns:p14="http://schemas.microsoft.com/office/powerpoint/2010/main" val="1350204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5DB1-6B6E-DA50-246D-56ED8268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498BA-E048-BBCD-558F-E0AFEBAF3602}"/>
              </a:ext>
            </a:extLst>
          </p:cNvPr>
          <p:cNvSpPr>
            <a:spLocks noGrp="1"/>
          </p:cNvSpPr>
          <p:nvPr>
            <p:ph type="title"/>
          </p:nvPr>
        </p:nvSpPr>
        <p:spPr>
          <a:xfrm>
            <a:off x="1143000" y="990599"/>
            <a:ext cx="9906000" cy="685800"/>
          </a:xfrm>
        </p:spPr>
        <p:txBody>
          <a:bodyPr anchor="t">
            <a:normAutofit/>
          </a:bodyPr>
          <a:lstStyle/>
          <a:p>
            <a:r>
              <a:rPr lang="en-US" sz="4000" dirty="0" err="1"/>
              <a:t>Gamefound</a:t>
            </a:r>
            <a:endParaRPr lang="en-US" sz="4000" dirty="0"/>
          </a:p>
        </p:txBody>
      </p:sp>
      <p:graphicFrame>
        <p:nvGraphicFramePr>
          <p:cNvPr id="46" name="Content Placeholder 2">
            <a:extLst>
              <a:ext uri="{FF2B5EF4-FFF2-40B4-BE49-F238E27FC236}">
                <a16:creationId xmlns:a16="http://schemas.microsoft.com/office/drawing/2014/main" id="{AAEF8152-92A5-B929-0AB9-6A61E411432A}"/>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A2E935E-9D30-9B6C-0220-BBF3BA7CEAAB}"/>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4749"/>
            <a:ext cx="963251" cy="963251"/>
          </a:xfrm>
          <a:prstGeom prst="rect">
            <a:avLst/>
          </a:prstGeom>
        </p:spPr>
      </p:pic>
    </p:spTree>
    <p:extLst>
      <p:ext uri="{BB962C8B-B14F-4D97-AF65-F5344CB8AC3E}">
        <p14:creationId xmlns:p14="http://schemas.microsoft.com/office/powerpoint/2010/main" val="95801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C507-4449-EE5B-0C90-7A8FD83185D7}"/>
              </a:ext>
            </a:extLst>
          </p:cNvPr>
          <p:cNvSpPr>
            <a:spLocks noGrp="1"/>
          </p:cNvSpPr>
          <p:nvPr>
            <p:ph type="title"/>
          </p:nvPr>
        </p:nvSpPr>
        <p:spPr>
          <a:xfrm>
            <a:off x="1046746" y="586822"/>
            <a:ext cx="3560252" cy="1645920"/>
          </a:xfrm>
        </p:spPr>
        <p:txBody>
          <a:bodyPr>
            <a:normAutofit/>
          </a:bodyPr>
          <a:lstStyle/>
          <a:p>
            <a:r>
              <a:rPr lang="en-US" sz="3200"/>
              <a:t>Funding over the years</a:t>
            </a:r>
          </a:p>
        </p:txBody>
      </p:sp>
      <p:sp>
        <p:nvSpPr>
          <p:cNvPr id="4104" name="Content Placeholder 4103">
            <a:extLst>
              <a:ext uri="{FF2B5EF4-FFF2-40B4-BE49-F238E27FC236}">
                <a16:creationId xmlns:a16="http://schemas.microsoft.com/office/drawing/2014/main" id="{48FD8BF4-93B3-2328-2108-86F7E3A94234}"/>
              </a:ext>
            </a:extLst>
          </p:cNvPr>
          <p:cNvSpPr>
            <a:spLocks noGrp="1"/>
          </p:cNvSpPr>
          <p:nvPr>
            <p:ph idx="1"/>
          </p:nvPr>
        </p:nvSpPr>
        <p:spPr>
          <a:xfrm>
            <a:off x="5351164" y="586822"/>
            <a:ext cx="6002636" cy="1645920"/>
          </a:xfrm>
        </p:spPr>
        <p:txBody>
          <a:bodyPr anchor="ctr">
            <a:normAutofit/>
          </a:bodyPr>
          <a:lstStyle/>
          <a:p>
            <a:r>
              <a:rPr lang="en-US" sz="1800" dirty="0"/>
              <a:t>Non-5e got a huge rise in 2025 raising over $1.4 million altogether</a:t>
            </a:r>
          </a:p>
          <a:p>
            <a:r>
              <a:rPr lang="en-US" sz="1800" dirty="0"/>
              <a:t>RPG’s and non-5e products seem to do better on this platform</a:t>
            </a:r>
          </a:p>
          <a:p>
            <a:r>
              <a:rPr lang="en-US" sz="1800" dirty="0"/>
              <a:t>Low over all funds being raised</a:t>
            </a:r>
          </a:p>
        </p:txBody>
      </p:sp>
      <p:pic>
        <p:nvPicPr>
          <p:cNvPr id="4100" name="Picture 4">
            <a:extLst>
              <a:ext uri="{FF2B5EF4-FFF2-40B4-BE49-F238E27FC236}">
                <a16:creationId xmlns:a16="http://schemas.microsoft.com/office/drawing/2014/main" id="{0DD9A414-99FF-AEAF-5ADD-829E162C63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1142" y="2734056"/>
            <a:ext cx="7038107" cy="3483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9F948B-9693-7B22-B631-0303B1E1990C}"/>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12987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9B448-F2DB-2556-9309-6D97E6D0DB6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Projects over time</a:t>
            </a:r>
          </a:p>
        </p:txBody>
      </p:sp>
      <p:sp>
        <p:nvSpPr>
          <p:cNvPr id="51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611E62C3-615E-26C6-B6D1-A651E77D45A0}"/>
              </a:ext>
            </a:extLst>
          </p:cNvPr>
          <p:cNvSpPr>
            <a:spLocks noGrp="1"/>
          </p:cNvSpPr>
          <p:nvPr>
            <p:ph idx="1"/>
          </p:nvPr>
        </p:nvSpPr>
        <p:spPr>
          <a:xfrm>
            <a:off x="630936" y="2807208"/>
            <a:ext cx="3429000" cy="3410712"/>
          </a:xfrm>
        </p:spPr>
        <p:txBody>
          <a:bodyPr anchor="t">
            <a:normAutofit/>
          </a:bodyPr>
          <a:lstStyle/>
          <a:p>
            <a:r>
              <a:rPr lang="en-US" sz="2200" dirty="0"/>
              <a:t>RPG’s consistently have the most amount of games</a:t>
            </a:r>
          </a:p>
          <a:p>
            <a:r>
              <a:rPr lang="en-US" sz="2200" dirty="0"/>
              <a:t>5e first showed on the platform in 2023</a:t>
            </a:r>
          </a:p>
          <a:p>
            <a:r>
              <a:rPr lang="en-US" sz="2200" dirty="0"/>
              <a:t>Until 2025 no system had over 10 projects being funded here</a:t>
            </a:r>
          </a:p>
        </p:txBody>
      </p:sp>
      <p:pic>
        <p:nvPicPr>
          <p:cNvPr id="5122" name="Picture 2">
            <a:extLst>
              <a:ext uri="{FF2B5EF4-FFF2-40B4-BE49-F238E27FC236}">
                <a16:creationId xmlns:a16="http://schemas.microsoft.com/office/drawing/2014/main" id="{C03C9514-1CCC-E554-1A99-B6CFADC038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804CC-923C-2FED-F39B-AC52F27EE1C9}"/>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72380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33AA-4889-815D-DFCF-B51BB1AFA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6D59B-D79F-2B22-708F-4A239A1D2E10}"/>
              </a:ext>
            </a:extLst>
          </p:cNvPr>
          <p:cNvSpPr>
            <a:spLocks noGrp="1"/>
          </p:cNvSpPr>
          <p:nvPr>
            <p:ph type="title"/>
          </p:nvPr>
        </p:nvSpPr>
        <p:spPr>
          <a:xfrm>
            <a:off x="1143000" y="990599"/>
            <a:ext cx="9906000" cy="685800"/>
          </a:xfrm>
        </p:spPr>
        <p:txBody>
          <a:bodyPr anchor="t">
            <a:normAutofit/>
          </a:bodyPr>
          <a:lstStyle/>
          <a:p>
            <a:r>
              <a:rPr lang="en-US" sz="4000" dirty="0" err="1"/>
              <a:t>Backerkit</a:t>
            </a:r>
            <a:endParaRPr lang="en-US" sz="4000" dirty="0"/>
          </a:p>
        </p:txBody>
      </p:sp>
      <p:graphicFrame>
        <p:nvGraphicFramePr>
          <p:cNvPr id="46" name="Content Placeholder 2">
            <a:extLst>
              <a:ext uri="{FF2B5EF4-FFF2-40B4-BE49-F238E27FC236}">
                <a16:creationId xmlns:a16="http://schemas.microsoft.com/office/drawing/2014/main" id="{A8559DFD-10DD-B8C9-F45B-663EDFF3D44D}"/>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198EBBD-088E-3268-838B-E25A75F94384}"/>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5607"/>
            <a:ext cx="963251" cy="963251"/>
          </a:xfrm>
          <a:prstGeom prst="rect">
            <a:avLst/>
          </a:prstGeom>
        </p:spPr>
      </p:pic>
    </p:spTree>
    <p:extLst>
      <p:ext uri="{BB962C8B-B14F-4D97-AF65-F5344CB8AC3E}">
        <p14:creationId xmlns:p14="http://schemas.microsoft.com/office/powerpoint/2010/main" val="49981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22E-04E6-4E70-3B91-3D0E9DBD6EB4}"/>
              </a:ext>
            </a:extLst>
          </p:cNvPr>
          <p:cNvSpPr>
            <a:spLocks noGrp="1"/>
          </p:cNvSpPr>
          <p:nvPr>
            <p:ph type="title"/>
          </p:nvPr>
        </p:nvSpPr>
        <p:spPr>
          <a:xfrm>
            <a:off x="630936" y="639520"/>
            <a:ext cx="3429000" cy="1719072"/>
          </a:xfrm>
        </p:spPr>
        <p:txBody>
          <a:bodyPr anchor="b">
            <a:normAutofit/>
          </a:bodyPr>
          <a:lstStyle/>
          <a:p>
            <a:r>
              <a:rPr lang="en-US" sz="5400" dirty="0"/>
              <a:t>Funding by Year</a:t>
            </a:r>
          </a:p>
        </p:txBody>
      </p:sp>
      <p:sp>
        <p:nvSpPr>
          <p:cNvPr id="6150" name="Content Placeholder 6149">
            <a:extLst>
              <a:ext uri="{FF2B5EF4-FFF2-40B4-BE49-F238E27FC236}">
                <a16:creationId xmlns:a16="http://schemas.microsoft.com/office/drawing/2014/main" id="{F7E55AD1-334D-65C2-BC4C-DBA8D3BBEB33}"/>
              </a:ext>
            </a:extLst>
          </p:cNvPr>
          <p:cNvSpPr>
            <a:spLocks noGrp="1"/>
          </p:cNvSpPr>
          <p:nvPr>
            <p:ph idx="1"/>
          </p:nvPr>
        </p:nvSpPr>
        <p:spPr>
          <a:xfrm>
            <a:off x="630936" y="2807208"/>
            <a:ext cx="3429000" cy="3410712"/>
          </a:xfrm>
        </p:spPr>
        <p:txBody>
          <a:bodyPr anchor="t">
            <a:normAutofit/>
          </a:bodyPr>
          <a:lstStyle/>
          <a:p>
            <a:r>
              <a:rPr lang="en-US" sz="2200" dirty="0"/>
              <a:t>Had a peak year in all systems except for 5e games in 2024</a:t>
            </a:r>
          </a:p>
          <a:p>
            <a:r>
              <a:rPr lang="en-US" sz="2200" dirty="0"/>
              <a:t>RPG’s seem to be more popular on this site.</a:t>
            </a:r>
          </a:p>
          <a:p>
            <a:r>
              <a:rPr lang="en-US" sz="2200" dirty="0"/>
              <a:t>A large amount of ongoing games point to a healthy website.</a:t>
            </a:r>
          </a:p>
        </p:txBody>
      </p:sp>
      <p:pic>
        <p:nvPicPr>
          <p:cNvPr id="6146" name="Picture 2">
            <a:extLst>
              <a:ext uri="{FF2B5EF4-FFF2-40B4-BE49-F238E27FC236}">
                <a16:creationId xmlns:a16="http://schemas.microsoft.com/office/drawing/2014/main" id="{B446BDB4-7DBF-2E4D-1E4C-D7CA9C9EA9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BCCFDD-9E03-FA8D-0840-CA71341F180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406211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7FD63-2F52-8120-1571-30B9A9578E79}"/>
              </a:ext>
            </a:extLst>
          </p:cNvPr>
          <p:cNvSpPr>
            <a:spLocks noGrp="1"/>
          </p:cNvSpPr>
          <p:nvPr>
            <p:ph type="title"/>
          </p:nvPr>
        </p:nvSpPr>
        <p:spPr>
          <a:xfrm>
            <a:off x="630936" y="639520"/>
            <a:ext cx="3429000" cy="1719072"/>
          </a:xfrm>
        </p:spPr>
        <p:txBody>
          <a:bodyPr anchor="b">
            <a:normAutofit/>
          </a:bodyPr>
          <a:lstStyle/>
          <a:p>
            <a:r>
              <a:rPr lang="en-US" sz="5400"/>
              <a:t>Projects over time</a:t>
            </a:r>
          </a:p>
        </p:txBody>
      </p:sp>
      <p:sp>
        <p:nvSpPr>
          <p:cNvPr id="71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Content Placeholder 7173">
            <a:extLst>
              <a:ext uri="{FF2B5EF4-FFF2-40B4-BE49-F238E27FC236}">
                <a16:creationId xmlns:a16="http://schemas.microsoft.com/office/drawing/2014/main" id="{342AB12C-00FE-7BA6-6AA1-6BAC06F37850}"/>
              </a:ext>
            </a:extLst>
          </p:cNvPr>
          <p:cNvSpPr>
            <a:spLocks noGrp="1"/>
          </p:cNvSpPr>
          <p:nvPr>
            <p:ph idx="1"/>
          </p:nvPr>
        </p:nvSpPr>
        <p:spPr>
          <a:xfrm>
            <a:off x="630936" y="2807208"/>
            <a:ext cx="3429000" cy="3410712"/>
          </a:xfrm>
        </p:spPr>
        <p:txBody>
          <a:bodyPr anchor="t">
            <a:normAutofit/>
          </a:bodyPr>
          <a:lstStyle/>
          <a:p>
            <a:r>
              <a:rPr lang="en-US" sz="2200" dirty="0"/>
              <a:t>Each category has the most completed games in 2024</a:t>
            </a:r>
          </a:p>
        </p:txBody>
      </p:sp>
      <p:pic>
        <p:nvPicPr>
          <p:cNvPr id="7170" name="Picture 2">
            <a:extLst>
              <a:ext uri="{FF2B5EF4-FFF2-40B4-BE49-F238E27FC236}">
                <a16:creationId xmlns:a16="http://schemas.microsoft.com/office/drawing/2014/main" id="{F3B2FF0A-4353-423A-05C8-F554DDE697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8421D0-3F73-B673-67AC-0E5B75843D9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4926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7DD8-DF5B-4370-ADD7-2F20B21E09A8}"/>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dirty="0"/>
              <a:t>Funding Rate</a:t>
            </a:r>
          </a:p>
        </p:txBody>
      </p:sp>
      <p:sp>
        <p:nvSpPr>
          <p:cNvPr id="2075" name="Content Placeholder 2074">
            <a:extLst>
              <a:ext uri="{FF2B5EF4-FFF2-40B4-BE49-F238E27FC236}">
                <a16:creationId xmlns:a16="http://schemas.microsoft.com/office/drawing/2014/main" id="{D1395BBA-0E91-A644-B547-94CAA580C50E}"/>
              </a:ext>
            </a:extLst>
          </p:cNvPr>
          <p:cNvSpPr>
            <a:spLocks noGrp="1"/>
          </p:cNvSpPr>
          <p:nvPr>
            <p:ph idx="1"/>
          </p:nvPr>
        </p:nvSpPr>
        <p:spPr>
          <a:xfrm>
            <a:off x="4581144" y="510047"/>
            <a:ext cx="6858000" cy="1645920"/>
          </a:xfrm>
        </p:spPr>
        <p:txBody>
          <a:bodyPr vert="horz" lIns="91440" tIns="45720" rIns="91440" bIns="45720" rtlCol="0" anchor="ctr">
            <a:normAutofit/>
          </a:bodyPr>
          <a:lstStyle/>
          <a:p>
            <a:r>
              <a:rPr lang="en-US" sz="1800" dirty="0" err="1"/>
              <a:t>Backerkit</a:t>
            </a:r>
            <a:r>
              <a:rPr lang="en-US" sz="1800" dirty="0"/>
              <a:t> has the most percentage of their crowdfunded projects succeeding</a:t>
            </a:r>
          </a:p>
          <a:p>
            <a:r>
              <a:rPr lang="en-US" sz="1800" dirty="0" err="1"/>
              <a:t>Gamefound</a:t>
            </a:r>
            <a:r>
              <a:rPr lang="en-US" sz="1800" dirty="0"/>
              <a:t> has the least amount of games funded</a:t>
            </a:r>
          </a:p>
          <a:p>
            <a:r>
              <a:rPr lang="en-US" sz="1800" dirty="0"/>
              <a:t>Kickstarter is in the middle ground </a:t>
            </a:r>
          </a:p>
        </p:txBody>
      </p:sp>
      <p:pic>
        <p:nvPicPr>
          <p:cNvPr id="2056" name="Picture 8">
            <a:extLst>
              <a:ext uri="{FF2B5EF4-FFF2-40B4-BE49-F238E27FC236}">
                <a16:creationId xmlns:a16="http://schemas.microsoft.com/office/drawing/2014/main" id="{6D3C8BEE-3722-BAE8-3CDA-C2245FD1FB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3086431"/>
            <a:ext cx="3584448" cy="2679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BE94656-C80F-3C7F-07A6-7BDEC48281E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47599" y="3086431"/>
            <a:ext cx="3438603" cy="26793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1F4273-C3A0-CB5B-259D-B964AC182683}"/>
              </a:ext>
            </a:extLst>
          </p:cNvPr>
          <p:cNvPicPr>
            <a:picLocks noGrp="1" noRot="1" noChangeAspect="1" noMove="1" noResize="1" noEditPoints="1" noAdjustHandles="1" noChangeArrowheads="1" noChangeShapeType="1" noCrop="1"/>
          </p:cNvPicPr>
          <p:nvPr/>
        </p:nvPicPr>
        <p:blipFill>
          <a:blip r:embed="rId5"/>
          <a:stretch>
            <a:fillRect/>
          </a:stretch>
        </p:blipFill>
        <p:spPr>
          <a:xfrm>
            <a:off x="11228749" y="5894749"/>
            <a:ext cx="963251" cy="963251"/>
          </a:xfrm>
          <a:prstGeom prst="rect">
            <a:avLst/>
          </a:prstGeom>
        </p:spPr>
      </p:pic>
      <p:pic>
        <p:nvPicPr>
          <p:cNvPr id="1028" name="Picture 4">
            <a:extLst>
              <a:ext uri="{FF2B5EF4-FFF2-40B4-BE49-F238E27FC236}">
                <a16:creationId xmlns:a16="http://schemas.microsoft.com/office/drawing/2014/main" id="{0C20EDCE-11A0-A3C1-12FB-CD94225E9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202" y="3008284"/>
            <a:ext cx="3584448" cy="283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4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6ECC-1BE2-D389-CF1D-0B81F3F68D49}"/>
              </a:ext>
            </a:extLst>
          </p:cNvPr>
          <p:cNvSpPr>
            <a:spLocks noGrp="1"/>
          </p:cNvSpPr>
          <p:nvPr>
            <p:ph type="title"/>
          </p:nvPr>
        </p:nvSpPr>
        <p:spPr>
          <a:xfrm>
            <a:off x="6392583" y="501651"/>
            <a:ext cx="4414848" cy="1716255"/>
          </a:xfrm>
        </p:spPr>
        <p:txBody>
          <a:bodyPr anchor="b">
            <a:normAutofit/>
          </a:bodyPr>
          <a:lstStyle/>
          <a:p>
            <a:r>
              <a:rPr lang="en-US" sz="5600"/>
              <a:t>Conclusions</a:t>
            </a:r>
          </a:p>
        </p:txBody>
      </p:sp>
      <p:pic>
        <p:nvPicPr>
          <p:cNvPr id="5" name="Content Placeholder 4">
            <a:extLst>
              <a:ext uri="{FF2B5EF4-FFF2-40B4-BE49-F238E27FC236}">
                <a16:creationId xmlns:a16="http://schemas.microsoft.com/office/drawing/2014/main" id="{EC08983E-E36F-E132-03C5-08E8B4ECB729}"/>
              </a:ext>
            </a:extLst>
          </p:cNvPr>
          <p:cNvPicPr>
            <a:picLocks noChangeAspect="1"/>
          </p:cNvPicPr>
          <p:nvPr/>
        </p:nvPicPr>
        <p:blipFill>
          <a:blip r:embed="rId3"/>
          <a:srcRect r="16571" b="-3"/>
          <a:stretch>
            <a:fillRect/>
          </a:stretch>
        </p:blipFill>
        <p:spPr>
          <a:xfrm>
            <a:off x="279143" y="299509"/>
            <a:ext cx="5221625" cy="6258983"/>
          </a:xfrm>
          <a:prstGeom prst="rect">
            <a:avLst/>
          </a:prstGeom>
        </p:spPr>
      </p:pic>
      <p:sp>
        <p:nvSpPr>
          <p:cNvPr id="21" name="Content Placeholder 8">
            <a:extLst>
              <a:ext uri="{FF2B5EF4-FFF2-40B4-BE49-F238E27FC236}">
                <a16:creationId xmlns:a16="http://schemas.microsoft.com/office/drawing/2014/main" id="{D6586871-971F-E73E-7A40-D3B109B0AED6}"/>
              </a:ext>
            </a:extLst>
          </p:cNvPr>
          <p:cNvSpPr>
            <a:spLocks noGrp="1"/>
          </p:cNvSpPr>
          <p:nvPr>
            <p:ph idx="1"/>
          </p:nvPr>
        </p:nvSpPr>
        <p:spPr>
          <a:xfrm>
            <a:off x="6392583" y="2645922"/>
            <a:ext cx="4434721" cy="3710427"/>
          </a:xfrm>
        </p:spPr>
        <p:txBody>
          <a:bodyPr anchor="t">
            <a:normAutofit/>
          </a:bodyPr>
          <a:lstStyle/>
          <a:p>
            <a:r>
              <a:rPr lang="en-US" sz="2000" dirty="0" err="1">
                <a:solidFill>
                  <a:schemeClr val="tx1">
                    <a:alpha val="80000"/>
                  </a:schemeClr>
                </a:solidFill>
              </a:rPr>
              <a:t>Backerkit</a:t>
            </a:r>
            <a:r>
              <a:rPr lang="en-US" sz="2000" dirty="0">
                <a:solidFill>
                  <a:schemeClr val="tx1">
                    <a:alpha val="80000"/>
                  </a:schemeClr>
                </a:solidFill>
              </a:rPr>
              <a:t> is the best place to fund non-</a:t>
            </a:r>
            <a:r>
              <a:rPr lang="en-US" sz="2000" dirty="0" err="1">
                <a:solidFill>
                  <a:schemeClr val="tx1">
                    <a:alpha val="80000"/>
                  </a:schemeClr>
                </a:solidFill>
              </a:rPr>
              <a:t>dnd</a:t>
            </a:r>
            <a:r>
              <a:rPr lang="en-US" sz="2000" dirty="0">
                <a:solidFill>
                  <a:schemeClr val="tx1">
                    <a:alpha val="80000"/>
                  </a:schemeClr>
                </a:solidFill>
              </a:rPr>
              <a:t> products.</a:t>
            </a:r>
          </a:p>
          <a:p>
            <a:r>
              <a:rPr lang="en-US" sz="2000" dirty="0">
                <a:solidFill>
                  <a:schemeClr val="tx1">
                    <a:alpha val="80000"/>
                  </a:schemeClr>
                </a:solidFill>
              </a:rPr>
              <a:t>Kickstarter has a high success rate and </a:t>
            </a:r>
            <a:r>
              <a:rPr lang="en-US" sz="2000" dirty="0" err="1">
                <a:solidFill>
                  <a:schemeClr val="tx1">
                    <a:alpha val="80000"/>
                  </a:schemeClr>
                </a:solidFill>
              </a:rPr>
              <a:t>dnd</a:t>
            </a:r>
            <a:r>
              <a:rPr lang="en-US" sz="2000" dirty="0">
                <a:solidFill>
                  <a:schemeClr val="tx1">
                    <a:alpha val="80000"/>
                  </a:schemeClr>
                </a:solidFill>
              </a:rPr>
              <a:t> type projects excel here.</a:t>
            </a:r>
          </a:p>
          <a:p>
            <a:r>
              <a:rPr lang="en-US" sz="2000" dirty="0" err="1">
                <a:solidFill>
                  <a:schemeClr val="tx1">
                    <a:alpha val="80000"/>
                  </a:schemeClr>
                </a:solidFill>
              </a:rPr>
              <a:t>Gamefound</a:t>
            </a:r>
            <a:r>
              <a:rPr lang="en-US" sz="2000" dirty="0">
                <a:solidFill>
                  <a:schemeClr val="tx1">
                    <a:alpha val="80000"/>
                  </a:schemeClr>
                </a:solidFill>
              </a:rPr>
              <a:t> is too new to make an apt comparison.</a:t>
            </a:r>
          </a:p>
        </p:txBody>
      </p:sp>
      <p:pic>
        <p:nvPicPr>
          <p:cNvPr id="6" name="Picture 5">
            <a:extLst>
              <a:ext uri="{FF2B5EF4-FFF2-40B4-BE49-F238E27FC236}">
                <a16:creationId xmlns:a16="http://schemas.microsoft.com/office/drawing/2014/main" id="{96A74906-19A7-D410-146D-527D596E6B35}"/>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142468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39FA-BF51-E60B-FC67-33DA24D68768}"/>
              </a:ext>
            </a:extLst>
          </p:cNvPr>
          <p:cNvSpPr>
            <a:spLocks noGrp="1"/>
          </p:cNvSpPr>
          <p:nvPr>
            <p:ph type="title"/>
          </p:nvPr>
        </p:nvSpPr>
        <p:spPr>
          <a:xfrm>
            <a:off x="6392583" y="501651"/>
            <a:ext cx="4414848" cy="1716255"/>
          </a:xfrm>
        </p:spPr>
        <p:txBody>
          <a:bodyPr anchor="b">
            <a:normAutofit/>
          </a:bodyPr>
          <a:lstStyle/>
          <a:p>
            <a:r>
              <a:rPr lang="en-US" sz="5600"/>
              <a:t>Thank you for your time</a:t>
            </a:r>
          </a:p>
        </p:txBody>
      </p:sp>
      <p:pic>
        <p:nvPicPr>
          <p:cNvPr id="5" name="Picture 4">
            <a:extLst>
              <a:ext uri="{FF2B5EF4-FFF2-40B4-BE49-F238E27FC236}">
                <a16:creationId xmlns:a16="http://schemas.microsoft.com/office/drawing/2014/main" id="{6FC8E981-567C-91D3-16D1-01380F0A4CA8}"/>
              </a:ext>
            </a:extLst>
          </p:cNvPr>
          <p:cNvPicPr>
            <a:picLocks noChangeAspect="1"/>
          </p:cNvPicPr>
          <p:nvPr/>
        </p:nvPicPr>
        <p:blipFill>
          <a:blip r:embed="rId3"/>
          <a:srcRect l="2144" r="14427" b="-3"/>
          <a:stretch>
            <a:fillRect/>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5AE485BE-A762-AA08-D322-F166DD0292D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6392583" y="2645922"/>
            <a:ext cx="4434721" cy="3710427"/>
          </a:xfrm>
        </p:spPr>
        <p:txBody>
          <a:bodyPr anchor="t">
            <a:normAutofit lnSpcReduction="10000"/>
          </a:bodyPr>
          <a:lstStyle/>
          <a:p>
            <a:pPr>
              <a:buFont typeface="Arial" panose="020B0604020202020204" pitchFamily="34" charset="0"/>
              <a:buChar char="•"/>
            </a:pPr>
            <a:r>
              <a:rPr lang="en-US" sz="2000" dirty="0">
                <a:solidFill>
                  <a:schemeClr val="tx1">
                    <a:alpha val="80000"/>
                  </a:schemeClr>
                </a:solidFill>
              </a:rPr>
              <a:t>For further analysis I would like to wait a few years for </a:t>
            </a:r>
            <a:r>
              <a:rPr lang="en-US" sz="2000" dirty="0" err="1">
                <a:solidFill>
                  <a:schemeClr val="tx1">
                    <a:alpha val="80000"/>
                  </a:schemeClr>
                </a:solidFill>
              </a:rPr>
              <a:t>gamefound</a:t>
            </a:r>
            <a:r>
              <a:rPr lang="en-US" sz="2000" dirty="0">
                <a:solidFill>
                  <a:schemeClr val="tx1">
                    <a:alpha val="80000"/>
                  </a:schemeClr>
                </a:solidFill>
              </a:rPr>
              <a:t> to start pulling in more data</a:t>
            </a:r>
          </a:p>
          <a:p>
            <a:pPr>
              <a:buFont typeface="Arial" panose="020B0604020202020204" pitchFamily="34" charset="0"/>
              <a:buChar char="•"/>
            </a:pPr>
            <a:r>
              <a:rPr lang="en-US" sz="2000" dirty="0">
                <a:solidFill>
                  <a:schemeClr val="tx1">
                    <a:alpha val="80000"/>
                  </a:schemeClr>
                </a:solidFill>
              </a:rPr>
              <a:t>I would like to also see how long each project lasted and if that effected its success rate.</a:t>
            </a:r>
          </a:p>
          <a:p>
            <a:pPr>
              <a:buFont typeface="Arial" panose="020B0604020202020204" pitchFamily="34" charset="0"/>
              <a:buChar char="•"/>
            </a:pPr>
            <a:r>
              <a:rPr lang="en-US" sz="2000" dirty="0">
                <a:solidFill>
                  <a:schemeClr val="tx1">
                    <a:alpha val="80000"/>
                  </a:schemeClr>
                </a:solidFill>
              </a:rPr>
              <a:t>I would like to see which game for each </a:t>
            </a:r>
            <a:r>
              <a:rPr lang="en-US" sz="2000" dirty="0" err="1">
                <a:solidFill>
                  <a:schemeClr val="tx1">
                    <a:alpha val="80000"/>
                  </a:schemeClr>
                </a:solidFill>
              </a:rPr>
              <a:t>rpg</a:t>
            </a:r>
            <a:r>
              <a:rPr lang="en-US" sz="2000" dirty="0">
                <a:solidFill>
                  <a:schemeClr val="tx1">
                    <a:alpha val="80000"/>
                  </a:schemeClr>
                </a:solidFill>
              </a:rPr>
              <a:t> type got the most crowdfunding</a:t>
            </a:r>
          </a:p>
          <a:p>
            <a:pPr>
              <a:buFont typeface="Arial" panose="020B0604020202020204" pitchFamily="34" charset="0"/>
              <a:buChar char="•"/>
            </a:pPr>
            <a:r>
              <a:rPr lang="en-US" sz="2000" dirty="0">
                <a:solidFill>
                  <a:schemeClr val="tx1">
                    <a:alpha val="80000"/>
                  </a:schemeClr>
                </a:solidFill>
              </a:rPr>
              <a:t>This data only include games I would also like to look into game accessories in the future as well</a:t>
            </a:r>
          </a:p>
        </p:txBody>
      </p:sp>
      <p:pic>
        <p:nvPicPr>
          <p:cNvPr id="6" name="Picture 5">
            <a:extLst>
              <a:ext uri="{FF2B5EF4-FFF2-40B4-BE49-F238E27FC236}">
                <a16:creationId xmlns:a16="http://schemas.microsoft.com/office/drawing/2014/main" id="{A8BBCE5A-702A-2D21-9044-46BC882FB4CA}"/>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527837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641EA-790A-8337-9A03-2251C2BE1B32}"/>
              </a:ext>
            </a:extLst>
          </p:cNvPr>
          <p:cNvSpPr>
            <a:spLocks noGrp="1"/>
          </p:cNvSpPr>
          <p:nvPr>
            <p:ph type="title"/>
          </p:nvPr>
        </p:nvSpPr>
        <p:spPr>
          <a:xfrm>
            <a:off x="838201" y="365125"/>
            <a:ext cx="5251316" cy="1807305"/>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FBCB85CD-F531-8769-2D0A-330EF3B3F3D3}"/>
              </a:ext>
            </a:extLst>
          </p:cNvPr>
          <p:cNvSpPr>
            <a:spLocks noGrp="1"/>
          </p:cNvSpPr>
          <p:nvPr>
            <p:ph idx="1"/>
          </p:nvPr>
        </p:nvSpPr>
        <p:spPr>
          <a:xfrm>
            <a:off x="838200" y="2333297"/>
            <a:ext cx="4619621" cy="3843666"/>
          </a:xfrm>
        </p:spPr>
        <p:txBody>
          <a:bodyPr>
            <a:normAutofit/>
          </a:bodyPr>
          <a:lstStyle/>
          <a:p>
            <a:r>
              <a:rPr lang="en-US" sz="2000" dirty="0"/>
              <a:t>My hobby is tabletop roleplaying games</a:t>
            </a:r>
          </a:p>
          <a:p>
            <a:r>
              <a:rPr lang="en-US" sz="2000" dirty="0"/>
              <a:t>Played since 2004</a:t>
            </a:r>
          </a:p>
          <a:p>
            <a:r>
              <a:rPr lang="en-US" sz="2000" dirty="0"/>
              <a:t>Boundless creativity and team building hobby</a:t>
            </a:r>
          </a:p>
        </p:txBody>
      </p:sp>
      <p:pic>
        <p:nvPicPr>
          <p:cNvPr id="7" name="Picture 6">
            <a:extLst>
              <a:ext uri="{FF2B5EF4-FFF2-40B4-BE49-F238E27FC236}">
                <a16:creationId xmlns:a16="http://schemas.microsoft.com/office/drawing/2014/main" id="{EA202169-32D8-3998-EF70-15719F3A4C26}"/>
              </a:ext>
            </a:extLst>
          </p:cNvPr>
          <p:cNvPicPr>
            <a:picLocks noChangeAspect="1"/>
          </p:cNvPicPr>
          <p:nvPr/>
        </p:nvPicPr>
        <p:blipFill>
          <a:blip r:embed="rId3">
            <a:extLst>
              <a:ext uri="{28A0092B-C50C-407E-A947-70E740481C1C}">
                <a14:useLocalDpi xmlns:a14="http://schemas.microsoft.com/office/drawing/2010/main" val="0"/>
              </a:ext>
            </a:extLst>
          </a:blip>
          <a:srcRect b="13740"/>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a:extLst>
              <a:ext uri="{FF2B5EF4-FFF2-40B4-BE49-F238E27FC236}">
                <a16:creationId xmlns:a16="http://schemas.microsoft.com/office/drawing/2014/main" id="{7D700694-ABA5-3A4A-E1C3-589CD84AD623}"/>
              </a:ext>
            </a:extLst>
          </p:cNvPr>
          <p:cNvPicPr>
            <a:picLocks noChangeAspect="1"/>
          </p:cNvPicPr>
          <p:nvPr/>
        </p:nvPicPr>
        <p:blipFill>
          <a:blip r:embed="rId4"/>
          <a:stretch>
            <a:fillRect/>
          </a:stretch>
        </p:blipFill>
        <p:spPr>
          <a:xfrm>
            <a:off x="-5498" y="5888652"/>
            <a:ext cx="963251" cy="969348"/>
          </a:xfrm>
          <a:prstGeom prst="rect">
            <a:avLst/>
          </a:prstGeom>
        </p:spPr>
      </p:pic>
    </p:spTree>
    <p:extLst>
      <p:ext uri="{BB962C8B-B14F-4D97-AF65-F5344CB8AC3E}">
        <p14:creationId xmlns:p14="http://schemas.microsoft.com/office/powerpoint/2010/main" val="153339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2E92-04BA-F940-400C-85DDB7BB83C9}"/>
              </a:ext>
            </a:extLst>
          </p:cNvPr>
          <p:cNvSpPr>
            <a:spLocks noGrp="1"/>
          </p:cNvSpPr>
          <p:nvPr>
            <p:ph type="title"/>
          </p:nvPr>
        </p:nvSpPr>
        <p:spPr>
          <a:xfrm>
            <a:off x="640080" y="325369"/>
            <a:ext cx="4368602" cy="1956841"/>
          </a:xfrm>
        </p:spPr>
        <p:txBody>
          <a:bodyPr anchor="b">
            <a:normAutofit/>
          </a:bodyPr>
          <a:lstStyle/>
          <a:p>
            <a:r>
              <a:rPr lang="en-US" sz="5400"/>
              <a:t>Introduction</a:t>
            </a:r>
          </a:p>
        </p:txBody>
      </p:sp>
      <p:sp>
        <p:nvSpPr>
          <p:cNvPr id="3" name="Content Placeholder 2">
            <a:extLst>
              <a:ext uri="{FF2B5EF4-FFF2-40B4-BE49-F238E27FC236}">
                <a16:creationId xmlns:a16="http://schemas.microsoft.com/office/drawing/2014/main" id="{8A9F4A52-F620-AD0E-CD79-9F62490A8E69}"/>
              </a:ext>
            </a:extLst>
          </p:cNvPr>
          <p:cNvSpPr>
            <a:spLocks noGrp="1"/>
          </p:cNvSpPr>
          <p:nvPr>
            <p:ph idx="1"/>
          </p:nvPr>
        </p:nvSpPr>
        <p:spPr>
          <a:xfrm>
            <a:off x="640080" y="2872899"/>
            <a:ext cx="4243589" cy="3320668"/>
          </a:xfrm>
        </p:spPr>
        <p:txBody>
          <a:bodyPr>
            <a:normAutofit/>
          </a:bodyPr>
          <a:lstStyle/>
          <a:p>
            <a:r>
              <a:rPr lang="en-US" sz="2200" dirty="0"/>
              <a:t>Look at current trends of Crowdfunded TTRPG’s</a:t>
            </a:r>
          </a:p>
          <a:p>
            <a:r>
              <a:rPr lang="en-US" sz="2200" dirty="0"/>
              <a:t>Look at what games get their projects fully funded</a:t>
            </a:r>
          </a:p>
        </p:txBody>
      </p:sp>
      <p:pic>
        <p:nvPicPr>
          <p:cNvPr id="5" name="Picture 4" descr="A stack of dice on a boardgame">
            <a:extLst>
              <a:ext uri="{FF2B5EF4-FFF2-40B4-BE49-F238E27FC236}">
                <a16:creationId xmlns:a16="http://schemas.microsoft.com/office/drawing/2014/main" id="{6AC4A1C8-77A6-FAD9-3C9A-9C3B4340F17A}"/>
              </a:ext>
            </a:extLst>
          </p:cNvPr>
          <p:cNvPicPr>
            <a:picLocks noChangeAspect="1"/>
          </p:cNvPicPr>
          <p:nvPr/>
        </p:nvPicPr>
        <p:blipFill>
          <a:blip r:embed="rId3"/>
          <a:srcRect t="30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27A5995B-447E-9DCF-AA5F-B573B38A52AB}"/>
              </a:ext>
            </a:extLst>
          </p:cNvPr>
          <p:cNvPicPr>
            <a:picLocks noGrp="1" noRot="1" noChangeAspect="1" noMove="1" noResize="1" noEditPoints="1" noAdjustHandles="1" noChangeArrowheads="1" noChangeShapeType="1" noCrop="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182933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F9153-B9B6-6F02-36AA-A8F9275B85A2}"/>
              </a:ext>
            </a:extLst>
          </p:cNvPr>
          <p:cNvSpPr>
            <a:spLocks noGrp="1"/>
          </p:cNvSpPr>
          <p:nvPr>
            <p:ph type="title"/>
          </p:nvPr>
        </p:nvSpPr>
        <p:spPr>
          <a:xfrm>
            <a:off x="838201" y="365125"/>
            <a:ext cx="5251316" cy="1807305"/>
          </a:xfrm>
        </p:spPr>
        <p:txBody>
          <a:bodyPr>
            <a:normAutofit/>
          </a:bodyPr>
          <a:lstStyle/>
          <a:p>
            <a:r>
              <a:rPr lang="en-US" dirty="0"/>
              <a:t>Terms </a:t>
            </a:r>
          </a:p>
        </p:txBody>
      </p:sp>
      <p:sp>
        <p:nvSpPr>
          <p:cNvPr id="3" name="Content Placeholder 2">
            <a:extLst>
              <a:ext uri="{FF2B5EF4-FFF2-40B4-BE49-F238E27FC236}">
                <a16:creationId xmlns:a16="http://schemas.microsoft.com/office/drawing/2014/main" id="{F8D2D688-B604-4ECF-23C3-C6EE25D8B4F8}"/>
              </a:ext>
            </a:extLst>
          </p:cNvPr>
          <p:cNvSpPr>
            <a:spLocks noGrp="1"/>
          </p:cNvSpPr>
          <p:nvPr>
            <p:ph idx="1"/>
          </p:nvPr>
        </p:nvSpPr>
        <p:spPr>
          <a:xfrm>
            <a:off x="838200" y="2333297"/>
            <a:ext cx="4619621" cy="3843666"/>
          </a:xfrm>
        </p:spPr>
        <p:txBody>
          <a:bodyPr>
            <a:normAutofit/>
          </a:bodyPr>
          <a:lstStyle/>
          <a:p>
            <a:r>
              <a:rPr lang="en-US" sz="2000" dirty="0"/>
              <a:t>RPG, 5e, non-5e</a:t>
            </a:r>
          </a:p>
          <a:p>
            <a:r>
              <a:rPr lang="en-US" sz="2000" dirty="0"/>
              <a:t>Wizards</a:t>
            </a:r>
          </a:p>
          <a:p>
            <a:r>
              <a:rPr lang="en-US" sz="2000" dirty="0"/>
              <a:t>Open gaming license</a:t>
            </a:r>
          </a:p>
          <a:p>
            <a:r>
              <a:rPr lang="en-US" sz="2000" dirty="0"/>
              <a:t>Data Points </a:t>
            </a:r>
          </a:p>
        </p:txBody>
      </p:sp>
      <p:pic>
        <p:nvPicPr>
          <p:cNvPr id="4" name="Picture 3">
            <a:extLst>
              <a:ext uri="{FF2B5EF4-FFF2-40B4-BE49-F238E27FC236}">
                <a16:creationId xmlns:a16="http://schemas.microsoft.com/office/drawing/2014/main" id="{2D16563A-54B6-2370-7A88-CC1501E205DD}"/>
              </a:ext>
            </a:extLst>
          </p:cNvPr>
          <p:cNvPicPr>
            <a:picLocks noChangeAspect="1"/>
          </p:cNvPicPr>
          <p:nvPr/>
        </p:nvPicPr>
        <p:blipFill>
          <a:blip r:embed="rId3"/>
          <a:srcRect l="68" r="13203"/>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73510776-FACA-23D7-5796-09555E5A4027}"/>
              </a:ext>
            </a:extLst>
          </p:cNvPr>
          <p:cNvPicPr>
            <a:picLocks noChangeAspect="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347410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C093-E1A4-9300-8913-A528DBC262B4}"/>
              </a:ext>
            </a:extLst>
          </p:cNvPr>
          <p:cNvSpPr>
            <a:spLocks noGrp="1"/>
          </p:cNvSpPr>
          <p:nvPr>
            <p:ph type="title"/>
          </p:nvPr>
        </p:nvSpPr>
        <p:spPr/>
        <p:txBody>
          <a:bodyPr/>
          <a:lstStyle/>
          <a:p>
            <a:r>
              <a:rPr lang="en-US" dirty="0"/>
              <a:t>Lost of Trust in Wizards of the Coast</a:t>
            </a:r>
          </a:p>
        </p:txBody>
      </p:sp>
      <p:sp>
        <p:nvSpPr>
          <p:cNvPr id="3" name="Content Placeholder 2">
            <a:extLst>
              <a:ext uri="{FF2B5EF4-FFF2-40B4-BE49-F238E27FC236}">
                <a16:creationId xmlns:a16="http://schemas.microsoft.com/office/drawing/2014/main" id="{DF21014A-0748-F36B-2522-9DE72414663A}"/>
              </a:ext>
            </a:extLst>
          </p:cNvPr>
          <p:cNvSpPr>
            <a:spLocks noGrp="1"/>
          </p:cNvSpPr>
          <p:nvPr>
            <p:ph idx="1"/>
          </p:nvPr>
        </p:nvSpPr>
        <p:spPr/>
        <p:txBody>
          <a:bodyPr/>
          <a:lstStyle/>
          <a:p>
            <a:r>
              <a:rPr lang="en-US" dirty="0"/>
              <a:t>The OGL started in 2004</a:t>
            </a:r>
          </a:p>
          <a:p>
            <a:r>
              <a:rPr lang="en-US" dirty="0"/>
              <a:t>Changes were suggested to be changed late 2023</a:t>
            </a:r>
          </a:p>
          <a:p>
            <a:r>
              <a:rPr lang="en-US" dirty="0"/>
              <a:t>New </a:t>
            </a:r>
            <a:r>
              <a:rPr lang="en-US" dirty="0" err="1"/>
              <a:t>Ogl</a:t>
            </a:r>
            <a:r>
              <a:rPr lang="en-US" dirty="0"/>
              <a:t> proposed would make the original void</a:t>
            </a:r>
          </a:p>
          <a:p>
            <a:r>
              <a:rPr lang="en-US" dirty="0"/>
              <a:t>New proposed licensed would require</a:t>
            </a:r>
          </a:p>
          <a:p>
            <a:pPr marL="1428750" lvl="2" indent="-514350">
              <a:buFont typeface="+mj-lt"/>
              <a:buAutoNum type="arabicPeriod"/>
            </a:pPr>
            <a:r>
              <a:rPr lang="en-US" dirty="0"/>
              <a:t>Revenue exceeding $50,000/yr to be reported to </a:t>
            </a:r>
            <a:r>
              <a:rPr lang="en-US" dirty="0" err="1"/>
              <a:t>wotc</a:t>
            </a:r>
            <a:endParaRPr lang="en-US" dirty="0"/>
          </a:p>
          <a:p>
            <a:pPr marL="1428750" lvl="2" indent="-514350">
              <a:buFont typeface="+mj-lt"/>
              <a:buAutoNum type="arabicPeriod"/>
            </a:pPr>
            <a:r>
              <a:rPr lang="en-US" dirty="0"/>
              <a:t>Revenue exceeding $750,000/yr to pay royalties</a:t>
            </a:r>
          </a:p>
          <a:p>
            <a:r>
              <a:rPr lang="en-US" dirty="0"/>
              <a:t>Sweeping Layoffs right before Christmas</a:t>
            </a:r>
          </a:p>
        </p:txBody>
      </p:sp>
      <p:pic>
        <p:nvPicPr>
          <p:cNvPr id="4" name="Picture 3">
            <a:extLst>
              <a:ext uri="{FF2B5EF4-FFF2-40B4-BE49-F238E27FC236}">
                <a16:creationId xmlns:a16="http://schemas.microsoft.com/office/drawing/2014/main" id="{1D24799C-7B64-01D1-6339-3C0ACA7E18A4}"/>
              </a:ext>
            </a:extLst>
          </p:cNvPr>
          <p:cNvPicPr>
            <a:picLocks noChangeAspect="1"/>
          </p:cNvPicPr>
          <p:nvPr/>
        </p:nvPicPr>
        <p:blipFill>
          <a:blip r:embed="rId3"/>
          <a:stretch>
            <a:fillRect/>
          </a:stretch>
        </p:blipFill>
        <p:spPr>
          <a:xfrm>
            <a:off x="11228749" y="5888652"/>
            <a:ext cx="963251" cy="969348"/>
          </a:xfrm>
          <a:prstGeom prst="rect">
            <a:avLst/>
          </a:prstGeom>
        </p:spPr>
      </p:pic>
    </p:spTree>
    <p:extLst>
      <p:ext uri="{BB962C8B-B14F-4D97-AF65-F5344CB8AC3E}">
        <p14:creationId xmlns:p14="http://schemas.microsoft.com/office/powerpoint/2010/main" val="75501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CFC9-C7F9-6798-D2DA-27B04876C901}"/>
              </a:ext>
            </a:extLst>
          </p:cNvPr>
          <p:cNvSpPr>
            <a:spLocks noGrp="1"/>
          </p:cNvSpPr>
          <p:nvPr>
            <p:ph type="title"/>
          </p:nvPr>
        </p:nvSpPr>
        <p:spPr>
          <a:xfrm>
            <a:off x="1143000" y="990599"/>
            <a:ext cx="9906000" cy="685800"/>
          </a:xfrm>
        </p:spPr>
        <p:txBody>
          <a:bodyPr anchor="t">
            <a:normAutofit/>
          </a:bodyPr>
          <a:lstStyle/>
          <a:p>
            <a:r>
              <a:rPr lang="en-US" sz="4000"/>
              <a:t>Kickstarter</a:t>
            </a:r>
          </a:p>
        </p:txBody>
      </p:sp>
      <p:graphicFrame>
        <p:nvGraphicFramePr>
          <p:cNvPr id="46" name="Content Placeholder 2">
            <a:extLst>
              <a:ext uri="{FF2B5EF4-FFF2-40B4-BE49-F238E27FC236}">
                <a16:creationId xmlns:a16="http://schemas.microsoft.com/office/drawing/2014/main" id="{D1930754-D463-DD15-A3DC-48B90F4A2516}"/>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ABDE558-9228-1EB2-9BDA-2806F8246149}"/>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88652"/>
            <a:ext cx="963251" cy="969348"/>
          </a:xfrm>
          <a:prstGeom prst="rect">
            <a:avLst/>
          </a:prstGeom>
        </p:spPr>
      </p:pic>
    </p:spTree>
    <p:extLst>
      <p:ext uri="{BB962C8B-B14F-4D97-AF65-F5344CB8AC3E}">
        <p14:creationId xmlns:p14="http://schemas.microsoft.com/office/powerpoint/2010/main" val="15773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7FBC-19CA-5DEB-50BA-BD8C283290B0}"/>
              </a:ext>
            </a:extLst>
          </p:cNvPr>
          <p:cNvSpPr>
            <a:spLocks noGrp="1"/>
          </p:cNvSpPr>
          <p:nvPr>
            <p:ph type="title"/>
          </p:nvPr>
        </p:nvSpPr>
        <p:spPr>
          <a:xfrm>
            <a:off x="630936" y="640823"/>
            <a:ext cx="3419856" cy="5583148"/>
          </a:xfrm>
        </p:spPr>
        <p:txBody>
          <a:bodyPr anchor="ctr">
            <a:normAutofit/>
          </a:bodyPr>
          <a:lstStyle/>
          <a:p>
            <a:r>
              <a:rPr lang="en-US" sz="5400"/>
              <a:t>Funding over the Years</a:t>
            </a:r>
          </a:p>
        </p:txBody>
      </p:sp>
      <p:pic>
        <p:nvPicPr>
          <p:cNvPr id="1026" name="Picture 2">
            <a:extLst>
              <a:ext uri="{FF2B5EF4-FFF2-40B4-BE49-F238E27FC236}">
                <a16:creationId xmlns:a16="http://schemas.microsoft.com/office/drawing/2014/main" id="{589B7B56-D21D-70EE-DB4A-9BE9173FD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46" name="Content Placeholder 1029">
            <a:extLst>
              <a:ext uri="{FF2B5EF4-FFF2-40B4-BE49-F238E27FC236}">
                <a16:creationId xmlns:a16="http://schemas.microsoft.com/office/drawing/2014/main" id="{1C6C0C6B-47FB-A9EA-5CB3-96E5D5ADCE47}"/>
              </a:ext>
            </a:extLst>
          </p:cNvPr>
          <p:cNvSpPr>
            <a:spLocks noGrp="1"/>
          </p:cNvSpPr>
          <p:nvPr>
            <p:ph idx="1"/>
          </p:nvPr>
        </p:nvSpPr>
        <p:spPr>
          <a:xfrm>
            <a:off x="4654296" y="4798577"/>
            <a:ext cx="6894576" cy="1428487"/>
          </a:xfrm>
        </p:spPr>
        <p:txBody>
          <a:bodyPr anchor="t">
            <a:normAutofit lnSpcReduction="10000"/>
          </a:bodyPr>
          <a:lstStyle/>
          <a:p>
            <a:r>
              <a:rPr lang="en-US" sz="2000" dirty="0"/>
              <a:t>In 2021 crowdfunding surged due to a SEC rule change</a:t>
            </a:r>
          </a:p>
          <a:p>
            <a:r>
              <a:rPr lang="en-US" sz="2000" dirty="0"/>
              <a:t>In 2024 5E dropped off from the top projects. Likely due to WOTC losing the trust of their fans the </a:t>
            </a:r>
            <a:r>
              <a:rPr lang="en-US" sz="2000" dirty="0" err="1"/>
              <a:t>preceeding</a:t>
            </a:r>
            <a:r>
              <a:rPr lang="en-US" sz="2000" dirty="0"/>
              <a:t> DEC.</a:t>
            </a:r>
          </a:p>
          <a:p>
            <a:r>
              <a:rPr lang="en-US" sz="2000" dirty="0" err="1"/>
              <a:t>Cosmere</a:t>
            </a:r>
            <a:r>
              <a:rPr lang="en-US" sz="2000" dirty="0"/>
              <a:t> RPG earned $15million alone in 2024</a:t>
            </a:r>
          </a:p>
        </p:txBody>
      </p:sp>
      <p:pic>
        <p:nvPicPr>
          <p:cNvPr id="3" name="Picture 2">
            <a:extLst>
              <a:ext uri="{FF2B5EF4-FFF2-40B4-BE49-F238E27FC236}">
                <a16:creationId xmlns:a16="http://schemas.microsoft.com/office/drawing/2014/main" id="{D0E99BD4-4351-EBC8-6EEA-2C9EC1648E5E}"/>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02366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4CE6-6C3F-BB44-7248-4CABFF475803}"/>
              </a:ext>
            </a:extLst>
          </p:cNvPr>
          <p:cNvSpPr>
            <a:spLocks noGrp="1"/>
          </p:cNvSpPr>
          <p:nvPr>
            <p:ph type="title"/>
          </p:nvPr>
        </p:nvSpPr>
        <p:spPr/>
        <p:txBody>
          <a:bodyPr/>
          <a:lstStyle/>
          <a:p>
            <a:r>
              <a:rPr lang="en-US" dirty="0"/>
              <a:t>Fifth edition over the years</a:t>
            </a:r>
          </a:p>
        </p:txBody>
      </p:sp>
      <p:pic>
        <p:nvPicPr>
          <p:cNvPr id="2050" name="Picture 2">
            <a:extLst>
              <a:ext uri="{FF2B5EF4-FFF2-40B4-BE49-F238E27FC236}">
                <a16:creationId xmlns:a16="http://schemas.microsoft.com/office/drawing/2014/main" id="{C7B89EE1-79BB-835C-3371-023D5B277E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4030" y="1825625"/>
            <a:ext cx="878394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29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ED87-1D43-DE19-6222-256F83233E7E}"/>
              </a:ext>
            </a:extLst>
          </p:cNvPr>
          <p:cNvSpPr>
            <a:spLocks noGrp="1"/>
          </p:cNvSpPr>
          <p:nvPr>
            <p:ph type="title"/>
          </p:nvPr>
        </p:nvSpPr>
        <p:spPr>
          <a:xfrm>
            <a:off x="630936" y="640823"/>
            <a:ext cx="3419856" cy="5583148"/>
          </a:xfrm>
        </p:spPr>
        <p:txBody>
          <a:bodyPr anchor="ctr">
            <a:normAutofit/>
          </a:bodyPr>
          <a:lstStyle/>
          <a:p>
            <a:r>
              <a:rPr lang="en-US" sz="5400" dirty="0"/>
              <a:t>Projects over time</a:t>
            </a:r>
          </a:p>
        </p:txBody>
      </p:sp>
      <p:pic>
        <p:nvPicPr>
          <p:cNvPr id="1026" name="Picture 2">
            <a:extLst>
              <a:ext uri="{FF2B5EF4-FFF2-40B4-BE49-F238E27FC236}">
                <a16:creationId xmlns:a16="http://schemas.microsoft.com/office/drawing/2014/main" id="{44C2BC04-A741-5707-7B91-74F184DC0C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87B8757-5EDB-6CFB-88C3-07A3CD661612}"/>
              </a:ext>
            </a:extLst>
          </p:cNvPr>
          <p:cNvSpPr>
            <a:spLocks noGrp="1"/>
          </p:cNvSpPr>
          <p:nvPr>
            <p:ph idx="1"/>
          </p:nvPr>
        </p:nvSpPr>
        <p:spPr>
          <a:xfrm>
            <a:off x="4654296" y="4798577"/>
            <a:ext cx="6894576" cy="1428487"/>
          </a:xfrm>
        </p:spPr>
        <p:txBody>
          <a:bodyPr anchor="t">
            <a:normAutofit/>
          </a:bodyPr>
          <a:lstStyle/>
          <a:p>
            <a:r>
              <a:rPr lang="en-US" sz="2200" dirty="0"/>
              <a:t>While projects still rose steadily until 2023 where number of projects dipped slightly</a:t>
            </a:r>
          </a:p>
          <a:p>
            <a:r>
              <a:rPr lang="en-US" sz="2200" dirty="0"/>
              <a:t>Non-5E and RPG’s have plateaued post 2023</a:t>
            </a:r>
          </a:p>
        </p:txBody>
      </p:sp>
      <p:pic>
        <p:nvPicPr>
          <p:cNvPr id="3" name="Picture 2">
            <a:extLst>
              <a:ext uri="{FF2B5EF4-FFF2-40B4-BE49-F238E27FC236}">
                <a16:creationId xmlns:a16="http://schemas.microsoft.com/office/drawing/2014/main" id="{5433032B-76D4-0441-353E-4EA6B1EEF84F}"/>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593106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370</TotalTime>
  <Words>1756</Words>
  <Application>Microsoft Office PowerPoint</Application>
  <PresentationFormat>Widescreen</PresentationFormat>
  <Paragraphs>112</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Crowdfunded Tabletop Through the Years</vt:lpstr>
      <vt:lpstr>About me</vt:lpstr>
      <vt:lpstr>Introduction</vt:lpstr>
      <vt:lpstr>Terms </vt:lpstr>
      <vt:lpstr>Lost of Trust in Wizards of the Coast</vt:lpstr>
      <vt:lpstr>Kickstarter</vt:lpstr>
      <vt:lpstr>Funding over the Years</vt:lpstr>
      <vt:lpstr>Fifth edition over the years</vt:lpstr>
      <vt:lpstr>Projects over time</vt:lpstr>
      <vt:lpstr>Gamefound</vt:lpstr>
      <vt:lpstr>Funding over the years</vt:lpstr>
      <vt:lpstr>Projects over time</vt:lpstr>
      <vt:lpstr>Backerkit</vt:lpstr>
      <vt:lpstr>Funding by Year</vt:lpstr>
      <vt:lpstr>Projects over time</vt:lpstr>
      <vt:lpstr>Funding Rate</vt:lpstr>
      <vt:lpstr>Conclusions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geraden hraba</dc:creator>
  <cp:lastModifiedBy>geraden hraba</cp:lastModifiedBy>
  <cp:revision>2</cp:revision>
  <dcterms:created xsi:type="dcterms:W3CDTF">2026-01-01T16:37:31Z</dcterms:created>
  <dcterms:modified xsi:type="dcterms:W3CDTF">2026-01-05T20:32:47Z</dcterms:modified>
</cp:coreProperties>
</file>